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6"/>
  </p:notesMasterIdLst>
  <p:sldIdLst>
    <p:sldId id="256" r:id="rId2"/>
    <p:sldId id="327" r:id="rId3"/>
    <p:sldId id="397" r:id="rId4"/>
    <p:sldId id="405" r:id="rId5"/>
    <p:sldId id="404" r:id="rId6"/>
    <p:sldId id="777" r:id="rId7"/>
    <p:sldId id="406" r:id="rId8"/>
    <p:sldId id="403" r:id="rId9"/>
    <p:sldId id="407" r:id="rId10"/>
    <p:sldId id="400" r:id="rId11"/>
    <p:sldId id="409" r:id="rId12"/>
    <p:sldId id="753" r:id="rId13"/>
    <p:sldId id="848" r:id="rId14"/>
    <p:sldId id="802" r:id="rId15"/>
    <p:sldId id="797" r:id="rId16"/>
    <p:sldId id="804" r:id="rId17"/>
    <p:sldId id="799" r:id="rId18"/>
    <p:sldId id="805" r:id="rId19"/>
    <p:sldId id="800" r:id="rId20"/>
    <p:sldId id="801" r:id="rId21"/>
    <p:sldId id="807" r:id="rId22"/>
    <p:sldId id="808" r:id="rId23"/>
    <p:sldId id="809" r:id="rId24"/>
    <p:sldId id="810" r:id="rId25"/>
    <p:sldId id="806" r:id="rId26"/>
    <p:sldId id="811" r:id="rId27"/>
    <p:sldId id="803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49" r:id="rId36"/>
    <p:sldId id="754" r:id="rId37"/>
    <p:sldId id="399" r:id="rId38"/>
    <p:sldId id="756" r:id="rId39"/>
    <p:sldId id="875" r:id="rId40"/>
    <p:sldId id="794" r:id="rId41"/>
    <p:sldId id="796" r:id="rId42"/>
    <p:sldId id="760" r:id="rId43"/>
    <p:sldId id="759" r:id="rId44"/>
    <p:sldId id="757" r:id="rId45"/>
    <p:sldId id="758" r:id="rId46"/>
    <p:sldId id="850" r:id="rId47"/>
    <p:sldId id="851" r:id="rId48"/>
    <p:sldId id="852" r:id="rId49"/>
    <p:sldId id="853" r:id="rId50"/>
    <p:sldId id="398" r:id="rId51"/>
    <p:sldId id="740" r:id="rId52"/>
    <p:sldId id="395" r:id="rId53"/>
    <p:sldId id="741" r:id="rId54"/>
    <p:sldId id="396" r:id="rId55"/>
    <p:sldId id="742" r:id="rId56"/>
    <p:sldId id="743" r:id="rId57"/>
    <p:sldId id="854" r:id="rId58"/>
    <p:sldId id="744" r:id="rId59"/>
    <p:sldId id="855" r:id="rId60"/>
    <p:sldId id="745" r:id="rId61"/>
    <p:sldId id="798" r:id="rId62"/>
    <p:sldId id="856" r:id="rId63"/>
    <p:sldId id="857" r:id="rId64"/>
    <p:sldId id="858" r:id="rId65"/>
    <p:sldId id="771" r:id="rId66"/>
    <p:sldId id="859" r:id="rId67"/>
    <p:sldId id="762" r:id="rId68"/>
    <p:sldId id="408" r:id="rId69"/>
    <p:sldId id="779" r:id="rId70"/>
    <p:sldId id="773" r:id="rId71"/>
    <p:sldId id="763" r:id="rId72"/>
    <p:sldId id="764" r:id="rId73"/>
    <p:sldId id="765" r:id="rId74"/>
    <p:sldId id="766" r:id="rId75"/>
    <p:sldId id="785" r:id="rId76"/>
    <p:sldId id="874" r:id="rId77"/>
    <p:sldId id="381" r:id="rId78"/>
    <p:sldId id="382" r:id="rId79"/>
    <p:sldId id="383" r:id="rId80"/>
    <p:sldId id="384" r:id="rId81"/>
    <p:sldId id="876" r:id="rId82"/>
    <p:sldId id="385" r:id="rId83"/>
    <p:sldId id="386" r:id="rId84"/>
    <p:sldId id="387" r:id="rId85"/>
    <p:sldId id="388" r:id="rId86"/>
    <p:sldId id="389" r:id="rId87"/>
    <p:sldId id="390" r:id="rId88"/>
    <p:sldId id="861" r:id="rId89"/>
    <p:sldId id="391" r:id="rId90"/>
    <p:sldId id="392" r:id="rId91"/>
    <p:sldId id="393" r:id="rId92"/>
    <p:sldId id="394" r:id="rId93"/>
    <p:sldId id="767" r:id="rId94"/>
    <p:sldId id="768" r:id="rId95"/>
    <p:sldId id="786" r:id="rId96"/>
    <p:sldId id="787" r:id="rId97"/>
    <p:sldId id="820" r:id="rId98"/>
    <p:sldId id="821" r:id="rId99"/>
    <p:sldId id="823" r:id="rId100"/>
    <p:sldId id="377" r:id="rId101"/>
    <p:sldId id="378" r:id="rId102"/>
    <p:sldId id="379" r:id="rId103"/>
    <p:sldId id="819" r:id="rId104"/>
    <p:sldId id="824" r:id="rId105"/>
    <p:sldId id="825" r:id="rId106"/>
    <p:sldId id="788" r:id="rId107"/>
    <p:sldId id="826" r:id="rId108"/>
    <p:sldId id="827" r:id="rId109"/>
    <p:sldId id="370" r:id="rId110"/>
    <p:sldId id="364" r:id="rId111"/>
    <p:sldId id="828" r:id="rId112"/>
    <p:sldId id="829" r:id="rId113"/>
    <p:sldId id="401" r:id="rId114"/>
    <p:sldId id="371" r:id="rId115"/>
    <p:sldId id="830" r:id="rId116"/>
    <p:sldId id="831" r:id="rId117"/>
    <p:sldId id="832" r:id="rId118"/>
    <p:sldId id="833" r:id="rId119"/>
    <p:sldId id="834" r:id="rId120"/>
    <p:sldId id="835" r:id="rId121"/>
    <p:sldId id="836" r:id="rId122"/>
    <p:sldId id="837" r:id="rId123"/>
    <p:sldId id="356" r:id="rId124"/>
    <p:sldId id="838" r:id="rId125"/>
    <p:sldId id="839" r:id="rId126"/>
    <p:sldId id="841" r:id="rId127"/>
    <p:sldId id="840" r:id="rId128"/>
    <p:sldId id="288" r:id="rId129"/>
    <p:sldId id="289" r:id="rId130"/>
    <p:sldId id="842" r:id="rId131"/>
    <p:sldId id="769" r:id="rId132"/>
    <p:sldId id="862" r:id="rId133"/>
    <p:sldId id="873" r:id="rId134"/>
    <p:sldId id="867" r:id="rId135"/>
    <p:sldId id="868" r:id="rId136"/>
    <p:sldId id="869" r:id="rId137"/>
    <p:sldId id="870" r:id="rId138"/>
    <p:sldId id="871" r:id="rId139"/>
    <p:sldId id="879" r:id="rId140"/>
    <p:sldId id="885" r:id="rId141"/>
    <p:sldId id="889" r:id="rId142"/>
    <p:sldId id="891" r:id="rId143"/>
    <p:sldId id="892" r:id="rId144"/>
    <p:sldId id="877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13928AD-C104-4E8D-ADBF-6402CB017D99}">
          <p14:sldIdLst>
            <p14:sldId id="256"/>
            <p14:sldId id="327"/>
            <p14:sldId id="397"/>
            <p14:sldId id="405"/>
            <p14:sldId id="404"/>
            <p14:sldId id="777"/>
            <p14:sldId id="406"/>
            <p14:sldId id="403"/>
            <p14:sldId id="407"/>
            <p14:sldId id="400"/>
            <p14:sldId id="409"/>
            <p14:sldId id="753"/>
          </p14:sldIdLst>
        </p14:section>
        <p14:section name="Neural Methods" id="{EF51D725-75CE-462A-9D8E-D36920882C66}">
          <p14:sldIdLst>
            <p14:sldId id="848"/>
            <p14:sldId id="802"/>
            <p14:sldId id="797"/>
            <p14:sldId id="804"/>
            <p14:sldId id="799"/>
            <p14:sldId id="805"/>
            <p14:sldId id="800"/>
            <p14:sldId id="801"/>
            <p14:sldId id="807"/>
            <p14:sldId id="808"/>
            <p14:sldId id="809"/>
            <p14:sldId id="810"/>
            <p14:sldId id="806"/>
            <p14:sldId id="811"/>
            <p14:sldId id="803"/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ymbolic Methods" id="{9A609A2B-3F02-475C-931F-931FDECE62BE}">
          <p14:sldIdLst>
            <p14:sldId id="849"/>
            <p14:sldId id="754"/>
            <p14:sldId id="399"/>
            <p14:sldId id="756"/>
            <p14:sldId id="875"/>
            <p14:sldId id="794"/>
            <p14:sldId id="796"/>
            <p14:sldId id="760"/>
            <p14:sldId id="759"/>
            <p14:sldId id="757"/>
            <p14:sldId id="758"/>
            <p14:sldId id="850"/>
            <p14:sldId id="851"/>
          </p14:sldIdLst>
        </p14:section>
        <p14:section name="Neural-Symbolic Methods" id="{6BA3A2AA-563B-426C-89E8-4B350B5B699C}">
          <p14:sldIdLst>
            <p14:sldId id="852"/>
            <p14:sldId id="853"/>
            <p14:sldId id="398"/>
            <p14:sldId id="740"/>
            <p14:sldId id="395"/>
            <p14:sldId id="741"/>
            <p14:sldId id="396"/>
            <p14:sldId id="742"/>
            <p14:sldId id="743"/>
            <p14:sldId id="854"/>
            <p14:sldId id="744"/>
            <p14:sldId id="855"/>
            <p14:sldId id="745"/>
            <p14:sldId id="798"/>
            <p14:sldId id="856"/>
            <p14:sldId id="857"/>
            <p14:sldId id="858"/>
            <p14:sldId id="771"/>
          </p14:sldIdLst>
        </p14:section>
        <p14:section name="Rule Induction Methods" id="{B05AFCD8-1681-44C4-9667-F2914A500592}">
          <p14:sldIdLst>
            <p14:sldId id="859"/>
            <p14:sldId id="762"/>
            <p14:sldId id="408"/>
            <p14:sldId id="779"/>
            <p14:sldId id="773"/>
            <p14:sldId id="763"/>
            <p14:sldId id="764"/>
            <p14:sldId id="765"/>
            <p14:sldId id="766"/>
            <p14:sldId id="785"/>
            <p14:sldId id="874"/>
            <p14:sldId id="381"/>
            <p14:sldId id="382"/>
            <p14:sldId id="383"/>
            <p14:sldId id="384"/>
            <p14:sldId id="876"/>
            <p14:sldId id="385"/>
            <p14:sldId id="386"/>
            <p14:sldId id="387"/>
            <p14:sldId id="388"/>
            <p14:sldId id="389"/>
            <p14:sldId id="390"/>
            <p14:sldId id="861"/>
            <p14:sldId id="391"/>
            <p14:sldId id="392"/>
            <p14:sldId id="393"/>
            <p14:sldId id="394"/>
            <p14:sldId id="767"/>
            <p14:sldId id="768"/>
            <p14:sldId id="786"/>
            <p14:sldId id="787"/>
            <p14:sldId id="820"/>
            <p14:sldId id="821"/>
            <p14:sldId id="823"/>
            <p14:sldId id="377"/>
            <p14:sldId id="378"/>
            <p14:sldId id="379"/>
            <p14:sldId id="819"/>
            <p14:sldId id="824"/>
            <p14:sldId id="825"/>
            <p14:sldId id="788"/>
            <p14:sldId id="826"/>
            <p14:sldId id="827"/>
            <p14:sldId id="370"/>
            <p14:sldId id="364"/>
            <p14:sldId id="828"/>
            <p14:sldId id="829"/>
            <p14:sldId id="401"/>
            <p14:sldId id="371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356"/>
            <p14:sldId id="838"/>
            <p14:sldId id="839"/>
            <p14:sldId id="841"/>
            <p14:sldId id="840"/>
            <p14:sldId id="288"/>
            <p14:sldId id="289"/>
            <p14:sldId id="842"/>
            <p14:sldId id="769"/>
            <p14:sldId id="862"/>
            <p14:sldId id="873"/>
          </p14:sldIdLst>
        </p14:section>
        <p14:section name="Conclusion" id="{02511298-735D-466F-A3FC-AC2FAC92E429}">
          <p14:sldIdLst>
            <p14:sldId id="867"/>
            <p14:sldId id="868"/>
            <p14:sldId id="869"/>
            <p14:sldId id="870"/>
            <p14:sldId id="871"/>
            <p14:sldId id="879"/>
            <p14:sldId id="885"/>
            <p14:sldId id="889"/>
            <p14:sldId id="891"/>
            <p14:sldId id="892"/>
            <p14:sldId id="8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 Jian" initials="TJ" lastIdx="2" clrIdx="0">
    <p:extLst>
      <p:ext uri="{19B8F6BF-5375-455C-9EA6-DF929625EA0E}">
        <p15:presenceInfo xmlns:p15="http://schemas.microsoft.com/office/powerpoint/2012/main" userId="463d7adbcc7c4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95597" autoAdjust="0"/>
  </p:normalViewPr>
  <p:slideViewPr>
    <p:cSldViewPr snapToGrid="0" snapToObjects="1">
      <p:cViewPr varScale="1">
        <p:scale>
          <a:sx n="105" d="100"/>
          <a:sy n="105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938E-3050-2C47-9F71-607FB8EAE8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CA887-7947-6549-8D76-493BB46BB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2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9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2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4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96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5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1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6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2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5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5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2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1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95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1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73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1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96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06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67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71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85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29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5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05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7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1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12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24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0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75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10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190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D731F-0794-4484-B254-A031584E219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52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9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22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4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696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90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9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3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1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2C72-B04B-144A-BCAC-63AB1696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6167-3AE4-314F-94EC-8D05FBC10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F33E-FA36-E342-98AA-FBDFA008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A187C-09EE-1248-8D71-AD49C3B9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BC29-AD8C-AA44-9915-406C47DC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7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07BF-3D6D-2149-97B7-C9BD451B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7BF87-C9AE-A149-8906-BBDA8905E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079E-EE95-7443-979F-AAA556BD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2DA9C-1806-0D49-93BE-0CED8A28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8291-4050-4E4D-9E8B-A252594C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29B18-549D-A849-87C4-56EDDACDB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97D6B-DD62-6045-A2FA-2CB24F795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12A4-91FF-6348-809B-CFE8DAC9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0C5E-E903-414B-9915-47DA57CC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AC3E-ED36-5646-B1C2-46220E96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1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B244E-70B2-4F17-9A5F-E957C3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2B9C7-1690-426B-93D1-A03273FF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CA4BD-7B0F-4E03-83C4-59D8D010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D6219-8830-445C-87D3-7B7EE615191E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CBF7F-4A69-4D6C-80F1-940F31F7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FF73D-321D-4217-8573-A0540225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5AC4-500E-4CB6-AE47-3B117921A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A332AC4C-771A-4924-90A9-1BC13F9940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74226BFD-793D-4EF9-B0A2-1EA3BB6E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A2920D2-6550-4D18-92FF-494FA3FB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956F8EED-7866-4ED9-86C2-E0E51B40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8E52127-E137-4686-B7C5-2AA9EF45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3D05-2F13-084D-BEFE-57486758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9E324-DFF3-A048-9638-A3BE4594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57DD3-336F-2642-A1E3-63FB9BA2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EE632-552F-1547-92B4-26BC4EA2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2330F-B25F-974F-8132-3125B0B4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36DD-0FE0-074D-BFF0-D2DEE9F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06052-8CB5-9A40-893E-C93A4528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3E3D6-A4D2-5048-9E50-61606A0F2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E1A7F-70AA-B441-9526-8C016CBE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F316-D9A0-5143-9FB3-A7686806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195F5-2165-A64F-92B1-83945CF7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ADA3-282A-7349-82E1-EFD97E18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1A39A-55ED-2844-B544-61468DD6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0868F-BD6E-6B4A-B8DE-3E06957D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1AB95-D375-5442-A730-0D91E15D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A75D7-BEFB-CF40-A301-73910759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573EB-6712-0C42-A7AC-872488C3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14D7A-AD1D-B64F-8321-0EA81E5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6F882-9A1D-6649-8DE3-933F049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40F4-CCE8-A64A-8D19-1315C8EA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1A93D-8083-2F4A-8F5D-23941E1B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EBD8-B9B5-124E-861E-DA78295D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FCF95-4DAF-B44E-8FE5-7482B901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32970-DFE6-934F-9CFD-CFE22550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CD1C9-E131-2B4F-9D87-0066FE9E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6B4-5456-2C49-8D41-68D56FFD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1824-FB62-B744-A13C-67DCC237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500-0FAB-DA40-8CC4-0CD942E57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AFC88-E89F-6744-A953-066953C1A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CCBA1-90B6-A942-9FB3-F87CA251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E6618-641E-264B-98A3-B94871B0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48442-7E62-C448-AD6C-36DC8E66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6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556A-A95C-644B-8BA4-E1FE58B5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6A018-F21E-A247-8E8A-F6C5AF6DF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E1303-63E9-784A-8AE6-3972E938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D39CF-F6B1-F941-AC70-A70ECF09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E561-AE5C-9046-98BD-E4B249B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ED3AE-AE4A-5C47-BF4A-3E85D24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D0E52-009B-DE48-B5C4-B89DDD06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4B86E-2128-634D-A4F1-49968210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F2802-F0A9-054A-825F-EEA2A0467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ED1F-86A9-E84F-A04B-A4F176FC17E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EC79-049D-8E43-8AEA-BE94824E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6EC65-E181-EC4E-A85C-B81ABD7D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zh-CN" sz="4400" b="1" kern="1200" dirty="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0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2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2.png"/><Relationship Id="rId9" Type="http://schemas.openxmlformats.org/officeDocument/2006/relationships/image" Target="../media/image25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8.png"/><Relationship Id="rId4" Type="http://schemas.openxmlformats.org/officeDocument/2006/relationships/image" Target="../media/image2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2.png"/><Relationship Id="rId5" Type="http://schemas.openxmlformats.org/officeDocument/2006/relationships/image" Target="../media/image292.png"/><Relationship Id="rId4" Type="http://schemas.openxmlformats.org/officeDocument/2006/relationships/image" Target="../media/image8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epgraphlearning.github.io/project/reason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GraphLearning/RNNLogic" TargetMode="External"/><Relationship Id="rId2" Type="http://schemas.openxmlformats.org/officeDocument/2006/relationships/hyperlink" Target="https://github.com/uclnlp/ntp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DeepGraphLearning/NBFNet" TargetMode="External"/><Relationship Id="rId5" Type="http://schemas.openxmlformats.org/officeDocument/2006/relationships/hyperlink" Target="https://github.com/xwhan/DeepPath" TargetMode="External"/><Relationship Id="rId4" Type="http://schemas.openxmlformats.org/officeDocument/2006/relationships/hyperlink" Target="https://github.com/fanyangxyz/Neural-LP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mailto:zhaocheng.zhu@umontreal.ca" TargetMode="External"/><Relationship Id="rId2" Type="http://schemas.openxmlformats.org/officeDocument/2006/relationships/hyperlink" Target="mailto:meng.qu@umontreal.ca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ian.tang@hec.c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te.io/docs/latest/pretrained_mode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te.io/" TargetMode="External"/><Relationship Id="rId7" Type="http://schemas.openxmlformats.org/officeDocument/2006/relationships/hyperlink" Target="https://github.com/pykeen/pykeen" TargetMode="External"/><Relationship Id="rId2" Type="http://schemas.openxmlformats.org/officeDocument/2006/relationships/hyperlink" Target="https://github.com/DeepGraphLearning/KnowledgeGraphEmbedd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unlp/OpenKE" TargetMode="External"/><Relationship Id="rId5" Type="http://schemas.openxmlformats.org/officeDocument/2006/relationships/hyperlink" Target="https://github.com/awslabs/dgl-ke" TargetMode="External"/><Relationship Id="rId4" Type="http://schemas.openxmlformats.org/officeDocument/2006/relationships/hyperlink" Target="https://github.com/facebookresearch/PyTorch-BigGraph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5.emf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00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5.em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allan/Projects/IIS-1422676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Cohen/ProPPR" TargetMode="External"/><Relationship Id="rId2" Type="http://schemas.openxmlformats.org/officeDocument/2006/relationships/hyperlink" Target="https://github.com/DeepGraphLearning/pLogicNet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193" y="494241"/>
            <a:ext cx="11141614" cy="1653837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Reasoning on Knowledge Graphs: Symbolic or Neural?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3" y="2508599"/>
            <a:ext cx="9358809" cy="2412845"/>
          </a:xfrm>
        </p:spPr>
        <p:txBody>
          <a:bodyPr>
            <a:normAutofit/>
          </a:bodyPr>
          <a:lstStyle/>
          <a:p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 Qu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an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Zhaocheng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Han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 Tang</a:t>
            </a:r>
            <a:r>
              <a:rPr lang="en-US" altLang="zh-Han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1,3,4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 AI Chair</a:t>
            </a:r>
            <a:r>
              <a:rPr lang="en-US" altLang="zh-Han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Montreal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 23, 2022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93B392-D06E-4C6B-81F4-512CE1B40C14}"/>
              </a:ext>
            </a:extLst>
          </p:cNvPr>
          <p:cNvGrpSpPr/>
          <p:nvPr/>
        </p:nvGrpSpPr>
        <p:grpSpPr>
          <a:xfrm>
            <a:off x="2266981" y="5062354"/>
            <a:ext cx="7658037" cy="1380590"/>
            <a:chOff x="2146046" y="4675022"/>
            <a:chExt cx="7658037" cy="1380590"/>
          </a:xfrm>
        </p:grpSpPr>
        <p:pic>
          <p:nvPicPr>
            <p:cNvPr id="12" name="图片 11" descr="形状&#10;&#10;描述已自动生成">
              <a:extLst>
                <a:ext uri="{FF2B5EF4-FFF2-40B4-BE49-F238E27FC236}">
                  <a16:creationId xmlns:a16="http://schemas.microsoft.com/office/drawing/2014/main" id="{B5D5C59C-EFE7-42C5-8CD1-A36951B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46" y="4675022"/>
              <a:ext cx="2749708" cy="1380590"/>
            </a:xfrm>
            <a:prstGeom prst="rect">
              <a:avLst/>
            </a:prstGeom>
          </p:spPr>
        </p:pic>
        <p:pic>
          <p:nvPicPr>
            <p:cNvPr id="13" name="图片 12" descr="文本&#10;&#10;低可信度描述已自动生成">
              <a:extLst>
                <a:ext uri="{FF2B5EF4-FFF2-40B4-BE49-F238E27FC236}">
                  <a16:creationId xmlns:a16="http://schemas.microsoft.com/office/drawing/2014/main" id="{61D95034-F6CB-4693-BFBB-0A38E1E8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341" y="4866553"/>
              <a:ext cx="2608594" cy="997525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593253B-C903-4CF7-A0F5-439568ED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666"/>
            <a:stretch/>
          </p:blipFill>
          <p:spPr>
            <a:xfrm>
              <a:off x="7934804" y="4764032"/>
              <a:ext cx="1869279" cy="1202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46C4-1F0B-AD4C-A771-8A8CA44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961A-8113-9B40-ACFB-4105749C0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Combining neural approaches and symbolic approaches</a:t>
            </a:r>
          </a:p>
          <a:p>
            <a:pPr lvl="1"/>
            <a:r>
              <a:rPr lang="en-US" altLang="zh-CN" sz="2800" dirty="0"/>
              <a:t>Better capacity and interpretability</a:t>
            </a:r>
          </a:p>
          <a:p>
            <a:r>
              <a:rPr lang="en-US" altLang="zh-CN" dirty="0" err="1"/>
              <a:t>pLogicNet</a:t>
            </a:r>
            <a:r>
              <a:rPr lang="zh-CN" altLang="en-US" dirty="0"/>
              <a:t> </a:t>
            </a:r>
            <a:r>
              <a:rPr lang="en-US" altLang="zh-CN" dirty="0"/>
              <a:t>(Qu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Tang,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r>
              <a:rPr lang="en-US" altLang="zh-CN" dirty="0" err="1"/>
              <a:t>NBFNet</a:t>
            </a:r>
            <a:r>
              <a:rPr lang="en-US" altLang="zh-CN" dirty="0"/>
              <a:t> (Zhu et al. 2021)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D6781D-27E7-4884-BCC4-7D945B79F2E5}"/>
              </a:ext>
            </a:extLst>
          </p:cNvPr>
          <p:cNvGrpSpPr/>
          <p:nvPr/>
        </p:nvGrpSpPr>
        <p:grpSpPr>
          <a:xfrm>
            <a:off x="407423" y="3834958"/>
            <a:ext cx="5913831" cy="2476942"/>
            <a:chOff x="327212" y="3951312"/>
            <a:chExt cx="5913831" cy="247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C1D101-B21D-9540-9E30-6ABBB8D8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212" y="3951312"/>
              <a:ext cx="5913831" cy="1927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DF52E5-D319-D747-A901-F8248072552B}"/>
                </a:ext>
              </a:extLst>
            </p:cNvPr>
            <p:cNvSpPr/>
            <p:nvPr/>
          </p:nvSpPr>
          <p:spPr>
            <a:xfrm>
              <a:off x="2555658" y="5966589"/>
              <a:ext cx="1456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err="1">
                  <a:solidFill>
                    <a:srgbClr val="0000FF"/>
                  </a:solidFill>
                </a:rPr>
                <a:t>pLogicNet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DB69D5-DAD3-484B-87A3-D30412C99DFB}"/>
              </a:ext>
            </a:extLst>
          </p:cNvPr>
          <p:cNvGrpSpPr/>
          <p:nvPr/>
        </p:nvGrpSpPr>
        <p:grpSpPr>
          <a:xfrm>
            <a:off x="6442884" y="3953847"/>
            <a:ext cx="5502115" cy="2242637"/>
            <a:chOff x="6551921" y="3934326"/>
            <a:chExt cx="5502115" cy="2242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565495-D6EE-9248-8538-0C2BD23B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921" y="3934326"/>
              <a:ext cx="5502115" cy="14093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C772C1-8F4A-1C48-8C38-6431F6C7D58A}"/>
                </a:ext>
              </a:extLst>
            </p:cNvPr>
            <p:cNvSpPr/>
            <p:nvPr/>
          </p:nvSpPr>
          <p:spPr>
            <a:xfrm>
              <a:off x="8721184" y="5715298"/>
              <a:ext cx="1163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err="1">
                  <a:solidFill>
                    <a:srgbClr val="0000FF"/>
                  </a:solidFill>
                </a:rPr>
                <a:t>NBFNet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5117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NeuralLP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Main results:</a:t>
            </a:r>
          </a:p>
          <a:p>
            <a:pPr lvl="1"/>
            <a:r>
              <a:rPr lang="en-CN" dirty="0"/>
              <a:t>Neural LP outperforms many knowledge graph embedding methods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7CF9AD-6C0A-443C-AFD8-C9660635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49" y="2971639"/>
            <a:ext cx="9927102" cy="2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9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altLang="zh-CN" dirty="0"/>
              <a:t>NeuralLP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Case study:</a:t>
            </a:r>
          </a:p>
          <a:p>
            <a:pPr lvl="1"/>
            <a:r>
              <a:rPr lang="en-CN" dirty="0"/>
              <a:t>The learned logic rules are quite intuitive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739A6-E7EA-4520-ACE6-9B374F34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29" y="2860791"/>
            <a:ext cx="9641541" cy="28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03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437-B278-C148-964E-964DBEC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altLang="zh-CN" dirty="0"/>
              <a:t>NeuralLP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0865-C4B5-434F-9075-0A2FE9536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Inductive knowledge graph reasoning (</a:t>
            </a:r>
            <a:r>
              <a:rPr lang="en-US" dirty="0"/>
              <a:t>HITS</a:t>
            </a:r>
            <a:r>
              <a:rPr lang="en-CN" dirty="0"/>
              <a:t>@10):</a:t>
            </a:r>
          </a:p>
          <a:p>
            <a:pPr lvl="1"/>
            <a:r>
              <a:rPr lang="en-CN" dirty="0"/>
              <a:t>The learned rules can be used in other knowledge graphs for reasoning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8DB00-C2FC-46FD-AFC2-FE246D5F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3429000"/>
            <a:ext cx="6539751" cy="14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5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6057D20-7379-4CAE-A196-19333F165D4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Select important logic rules for the query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an agent</a:t>
                </a:r>
              </a:p>
              <a:p>
                <a:r>
                  <a:rPr lang="en-US" altLang="zh-CN" dirty="0"/>
                  <a:t>Collect the paths for reasoning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6057D20-7379-4CAE-A196-19333F165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4BA1538-3D71-460C-90F8-A5B7BBDF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72617F-B4BA-47E9-8F1C-5964E7DB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12" y="2745876"/>
            <a:ext cx="7117976" cy="3278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DEA66E-1D00-435C-A4E8-F29DF20F3F93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357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1D2074-A427-4F01-82AE-3AA7C8D38A1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8199" y="1825624"/>
                <a:ext cx="10560425" cy="457517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Logic rules as a MDP problem</a:t>
                </a:r>
              </a:p>
              <a:p>
                <a:pPr lvl="1"/>
                <a:r>
                  <a:rPr lang="en-US" altLang="zh-CN" dirty="0"/>
                  <a:t>source entity, target entity, current entity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state: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dirty="0"/>
                  <a:t> is pretrained </a:t>
                </a:r>
                <a:r>
                  <a:rPr lang="en-US" altLang="zh-CN" dirty="0" err="1"/>
                  <a:t>TransE</a:t>
                </a:r>
                <a:r>
                  <a:rPr lang="en-US" altLang="zh-CN" dirty="0"/>
                  <a:t> embedding</a:t>
                </a:r>
                <a:endParaRPr lang="en-US" altLang="zh-CN" b="1" dirty="0"/>
              </a:p>
              <a:p>
                <a:pPr lvl="1"/>
                <a:r>
                  <a:rPr lang="en-US" altLang="zh-CN" dirty="0"/>
                  <a:t>actions: all relations</a:t>
                </a:r>
              </a:p>
              <a:p>
                <a:r>
                  <a:rPr lang="en-US" altLang="zh-CN" dirty="0"/>
                  <a:t>Rewards are crucial to the selection of logic rules</a:t>
                </a:r>
              </a:p>
              <a:p>
                <a:pPr lvl="1"/>
                <a:r>
                  <a:rPr lang="en-US" altLang="zh-CN" dirty="0"/>
                  <a:t>accuracy: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altLang="zh-CN" dirty="0"/>
                  <a:t>, whether the path connects the source and the target</a:t>
                </a:r>
              </a:p>
              <a:p>
                <a:pPr lvl="1"/>
                <a:r>
                  <a:rPr lang="en-US" altLang="zh-CN" dirty="0"/>
                  <a:t>efficiency: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/>
                  <a:t>, encourage the path to be short</a:t>
                </a:r>
              </a:p>
              <a:p>
                <a:pPr lvl="1"/>
                <a:r>
                  <a:rPr lang="en-US" altLang="zh-CN" dirty="0"/>
                  <a:t>diversity: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, encourage the path to be different from existing paths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31D2074-A427-4F01-82AE-3AA7C8D38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8199" y="1825624"/>
                <a:ext cx="10560425" cy="4575176"/>
              </a:xfrm>
              <a:blipFill>
                <a:blip r:embed="rId2"/>
                <a:stretch>
                  <a:fillRect l="-981" t="-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241C6DD4-BF41-476E-BD01-4F4CBDD2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ED0C78-9D7F-4255-BC78-210247562C9F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5176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767122-DF97-4A42-B4AE-B98EFA9806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Reason missing links</a:t>
            </a:r>
          </a:p>
          <a:p>
            <a:pPr lvl="1"/>
            <a:r>
              <a:rPr lang="en-US" altLang="zh-CN" dirty="0"/>
              <a:t>Build a vocabulary of frequently sampled logic rules</a:t>
            </a:r>
          </a:p>
          <a:p>
            <a:pPr lvl="1"/>
            <a:r>
              <a:rPr lang="en-US" altLang="zh-CN" dirty="0"/>
              <a:t>Use the agent to collect paths for a given query triplet</a:t>
            </a:r>
          </a:p>
          <a:p>
            <a:pPr lvl="1"/>
            <a:r>
              <a:rPr lang="en-US" altLang="zh-CN" dirty="0"/>
              <a:t>Train a classifier over the count of different paths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876B52-79A6-4B93-86CA-1337D813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DeepPath</a:t>
            </a:r>
            <a:endParaRPr lang="zh-CN" altLang="en-US" dirty="0"/>
          </a:p>
        </p:txBody>
      </p:sp>
      <p:graphicFrame>
        <p:nvGraphicFramePr>
          <p:cNvPr id="4" name="表格 133">
            <a:extLst>
              <a:ext uri="{FF2B5EF4-FFF2-40B4-BE49-F238E27FC236}">
                <a16:creationId xmlns:a16="http://schemas.microsoft.com/office/drawing/2014/main" id="{7E748632-6D8B-4BAD-B9EF-0794651A4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99377"/>
              </p:ext>
            </p:extLst>
          </p:nvPr>
        </p:nvGraphicFramePr>
        <p:xfrm>
          <a:off x="7131321" y="4500100"/>
          <a:ext cx="1903080" cy="40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16">
                  <a:extLst>
                    <a:ext uri="{9D8B030D-6E8A-4147-A177-3AD203B41FA5}">
                      <a16:colId xmlns:a16="http://schemas.microsoft.com/office/drawing/2014/main" val="44713070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4161699596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2774639750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3022334346"/>
                    </a:ext>
                  </a:extLst>
                </a:gridCol>
                <a:gridCol w="380616">
                  <a:extLst>
                    <a:ext uri="{9D8B030D-6E8A-4147-A177-3AD203B41FA5}">
                      <a16:colId xmlns:a16="http://schemas.microsoft.com/office/drawing/2014/main" val="1121730497"/>
                    </a:ext>
                  </a:extLst>
                </a:gridCol>
              </a:tblGrid>
              <a:tr h="401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8867" marR="98867" marT="49433" marB="4943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78112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7B6D5F18-4952-4564-B4E8-BBBBFF6BC397}"/>
              </a:ext>
            </a:extLst>
          </p:cNvPr>
          <p:cNvSpPr txBox="1"/>
          <p:nvPr/>
        </p:nvSpPr>
        <p:spPr>
          <a:xfrm rot="20638323">
            <a:off x="7287285" y="5073399"/>
            <a:ext cx="147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son, like, like</a:t>
            </a:r>
            <a:r>
              <a:rPr lang="en-US" altLang="zh-CN" sz="1600" baseline="30000" dirty="0"/>
              <a:t>-1</a:t>
            </a:r>
            <a:endParaRPr lang="zh-CN" altLang="en-US" sz="1600" baseline="30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40C115-DB91-4C37-94F0-E83D1EFB927E}"/>
              </a:ext>
            </a:extLst>
          </p:cNvPr>
          <p:cNvSpPr/>
          <p:nvPr/>
        </p:nvSpPr>
        <p:spPr>
          <a:xfrm>
            <a:off x="7356149" y="3499571"/>
            <a:ext cx="1377768" cy="451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classifier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8BA014-88CE-475C-BB71-881663CDC1F1}"/>
              </a:ext>
            </a:extLst>
          </p:cNvPr>
          <p:cNvSpPr txBox="1"/>
          <p:nvPr/>
        </p:nvSpPr>
        <p:spPr>
          <a:xfrm rot="20638323">
            <a:off x="6457712" y="5021090"/>
            <a:ext cx="147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friend, friend</a:t>
            </a:r>
            <a:endParaRPr lang="zh-CN" altLang="en-US" sz="1600" baseline="3000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7A7F3358-AFDC-4758-8361-D94C7B428821}"/>
              </a:ext>
            </a:extLst>
          </p:cNvPr>
          <p:cNvSpPr/>
          <p:nvPr/>
        </p:nvSpPr>
        <p:spPr>
          <a:xfrm flipV="1">
            <a:off x="7872299" y="4026091"/>
            <a:ext cx="345467" cy="4015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ABF8F08-89E3-4E11-B04A-DDB7FDA6F0E7}"/>
              </a:ext>
            </a:extLst>
          </p:cNvPr>
          <p:cNvGrpSpPr/>
          <p:nvPr/>
        </p:nvGrpSpPr>
        <p:grpSpPr>
          <a:xfrm>
            <a:off x="2946152" y="3611125"/>
            <a:ext cx="2179260" cy="2134216"/>
            <a:chOff x="3676711" y="4097830"/>
            <a:chExt cx="1865405" cy="182684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E7B5878-6D74-4172-AFFB-A9CBB66CB002}"/>
                </a:ext>
              </a:extLst>
            </p:cNvPr>
            <p:cNvSpPr/>
            <p:nvPr/>
          </p:nvSpPr>
          <p:spPr>
            <a:xfrm>
              <a:off x="4488794" y="4942464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6E8FEA2-B8CA-4575-A28F-F3D1B3853E34}"/>
                </a:ext>
              </a:extLst>
            </p:cNvPr>
            <p:cNvCxnSpPr>
              <a:cxnSpLocks/>
              <a:stCxn id="18" idx="5"/>
              <a:endCxn id="6" idx="2"/>
            </p:cNvCxnSpPr>
            <p:nvPr/>
          </p:nvCxnSpPr>
          <p:spPr>
            <a:xfrm>
              <a:off x="3873733" y="4712616"/>
              <a:ext cx="615061" cy="3448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44DB081-CEFC-4712-A7A3-66ACCE4F5F21}"/>
                </a:ext>
              </a:extLst>
            </p:cNvPr>
            <p:cNvCxnSpPr>
              <a:cxnSpLocks/>
              <a:stCxn id="6" idx="6"/>
              <a:endCxn id="17" idx="3"/>
            </p:cNvCxnSpPr>
            <p:nvPr/>
          </p:nvCxnSpPr>
          <p:spPr>
            <a:xfrm flipV="1">
              <a:off x="4718742" y="4712616"/>
              <a:ext cx="627101" cy="3448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C232F0A-52A1-4CF5-9E5A-D3D97CA4065A}"/>
                </a:ext>
              </a:extLst>
            </p:cNvPr>
            <p:cNvSpPr/>
            <p:nvPr/>
          </p:nvSpPr>
          <p:spPr>
            <a:xfrm>
              <a:off x="4481070" y="4097830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1A1262-F3FF-403D-B0E5-FE9B59CAECC5}"/>
                </a:ext>
              </a:extLst>
            </p:cNvPr>
            <p:cNvCxnSpPr>
              <a:cxnSpLocks/>
              <a:stCxn id="9" idx="6"/>
              <a:endCxn id="17" idx="1"/>
            </p:cNvCxnSpPr>
            <p:nvPr/>
          </p:nvCxnSpPr>
          <p:spPr>
            <a:xfrm>
              <a:off x="4711018" y="4212804"/>
              <a:ext cx="634825" cy="33721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E36566-250A-4554-8CF4-A7D0BFFBD26D}"/>
                </a:ext>
              </a:extLst>
            </p:cNvPr>
            <p:cNvCxnSpPr>
              <a:cxnSpLocks/>
              <a:stCxn id="18" idx="7"/>
              <a:endCxn id="9" idx="2"/>
            </p:cNvCxnSpPr>
            <p:nvPr/>
          </p:nvCxnSpPr>
          <p:spPr>
            <a:xfrm flipV="1">
              <a:off x="3873733" y="4212804"/>
              <a:ext cx="607337" cy="33721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0D6AD85-57DF-4408-AF52-6B889BEB568B}"/>
                </a:ext>
              </a:extLst>
            </p:cNvPr>
            <p:cNvSpPr/>
            <p:nvPr/>
          </p:nvSpPr>
          <p:spPr>
            <a:xfrm>
              <a:off x="4184273" y="5523715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AF428ED-0FC5-480F-A41C-AE3532DFDA19}"/>
                </a:ext>
              </a:extLst>
            </p:cNvPr>
            <p:cNvSpPr/>
            <p:nvPr/>
          </p:nvSpPr>
          <p:spPr>
            <a:xfrm>
              <a:off x="4805354" y="5523715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C5F20E7-C802-4B14-ACAB-082AAD81A5C4}"/>
                </a:ext>
              </a:extLst>
            </p:cNvPr>
            <p:cNvCxnSpPr>
              <a:cxnSpLocks/>
              <a:stCxn id="18" idx="4"/>
              <a:endCxn id="12" idx="2"/>
            </p:cNvCxnSpPr>
            <p:nvPr/>
          </p:nvCxnSpPr>
          <p:spPr>
            <a:xfrm>
              <a:off x="3792434" y="4746291"/>
              <a:ext cx="391839" cy="8923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7BA769F-0E51-40B4-B872-3659D248E3EC}"/>
                </a:ext>
              </a:extLst>
            </p:cNvPr>
            <p:cNvCxnSpPr>
              <a:cxnSpLocks/>
              <a:stCxn id="17" idx="4"/>
              <a:endCxn id="13" idx="6"/>
            </p:cNvCxnSpPr>
            <p:nvPr/>
          </p:nvCxnSpPr>
          <p:spPr>
            <a:xfrm flipH="1">
              <a:off x="5035302" y="4746291"/>
              <a:ext cx="391840" cy="8923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43171D9-41C8-42B9-80C0-1E77C307F4D7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4414221" y="5638689"/>
              <a:ext cx="39113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F288B18-75BA-44C0-8479-529FE2D1C8A7}"/>
                </a:ext>
              </a:extLst>
            </p:cNvPr>
            <p:cNvSpPr/>
            <p:nvPr/>
          </p:nvSpPr>
          <p:spPr>
            <a:xfrm>
              <a:off x="5312168" y="4516343"/>
              <a:ext cx="229948" cy="2299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B8B2C43-576D-4A1A-8698-DAC51784C4F3}"/>
                </a:ext>
              </a:extLst>
            </p:cNvPr>
            <p:cNvSpPr/>
            <p:nvPr/>
          </p:nvSpPr>
          <p:spPr>
            <a:xfrm>
              <a:off x="3677460" y="4516343"/>
              <a:ext cx="229948" cy="2299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307A783-E027-46F9-8751-037B69D2B2A8}"/>
                </a:ext>
              </a:extLst>
            </p:cNvPr>
            <p:cNvSpPr txBox="1"/>
            <p:nvPr/>
          </p:nvSpPr>
          <p:spPr>
            <a:xfrm rot="19887311">
              <a:off x="3749491" y="4127796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9B560A-49F5-4807-B76F-635D137C3BB9}"/>
                </a:ext>
              </a:extLst>
            </p:cNvPr>
            <p:cNvSpPr txBox="1"/>
            <p:nvPr/>
          </p:nvSpPr>
          <p:spPr>
            <a:xfrm rot="1674613">
              <a:off x="4735151" y="4106360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10A6835-4C3A-4093-868D-EAB36BDAD499}"/>
                </a:ext>
              </a:extLst>
            </p:cNvPr>
            <p:cNvSpPr txBox="1"/>
            <p:nvPr/>
          </p:nvSpPr>
          <p:spPr>
            <a:xfrm rot="19885865">
              <a:off x="4602582" y="4628096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4F11CA2-9E73-4E92-8A75-D9F7412553AE}"/>
                </a:ext>
              </a:extLst>
            </p:cNvPr>
            <p:cNvSpPr txBox="1"/>
            <p:nvPr/>
          </p:nvSpPr>
          <p:spPr>
            <a:xfrm rot="3971645">
              <a:off x="3483857" y="5027514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son</a:t>
              </a:r>
              <a:endParaRPr lang="zh-CN" altLang="en-US" sz="16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5B5339-0C66-48CD-852E-774AFFEBF6F4}"/>
                </a:ext>
              </a:extLst>
            </p:cNvPr>
            <p:cNvSpPr txBox="1"/>
            <p:nvPr/>
          </p:nvSpPr>
          <p:spPr>
            <a:xfrm rot="17604257">
              <a:off x="5052636" y="5054771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like</a:t>
              </a:r>
              <a:endParaRPr lang="zh-CN" altLang="en-US" sz="16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984D5D-77E0-47DD-B6A7-62EFF6E96A51}"/>
                </a:ext>
              </a:extLst>
            </p:cNvPr>
            <p:cNvSpPr txBox="1"/>
            <p:nvPr/>
          </p:nvSpPr>
          <p:spPr>
            <a:xfrm>
              <a:off x="4263995" y="5634882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like</a:t>
              </a:r>
              <a:endParaRPr lang="zh-CN" altLang="en-US" sz="1600" dirty="0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5889515-1AF2-492C-8036-641C1617A05C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>
              <a:off x="3907408" y="4631317"/>
              <a:ext cx="140476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5BBA814-D31B-4F97-9E8F-161C3176ACF9}"/>
                </a:ext>
              </a:extLst>
            </p:cNvPr>
            <p:cNvSpPr txBox="1"/>
            <p:nvPr/>
          </p:nvSpPr>
          <p:spPr>
            <a:xfrm rot="1791623">
              <a:off x="3907354" y="4616791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friend</a:t>
              </a:r>
              <a:endParaRPr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3455F52-9F68-4E4A-B88A-A4835023830E}"/>
                </a:ext>
              </a:extLst>
            </p:cNvPr>
            <p:cNvSpPr txBox="1"/>
            <p:nvPr/>
          </p:nvSpPr>
          <p:spPr>
            <a:xfrm>
              <a:off x="4263995" y="4326620"/>
              <a:ext cx="675503" cy="28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6">
                      <a:lumMod val="75000"/>
                    </a:schemeClr>
                  </a:solidFill>
                </a:rPr>
                <a:t>friend?</a:t>
              </a:r>
              <a:endParaRPr lang="zh-CN" alt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52FDC2FB-3E81-46CB-A2C9-B5E1DD27210A}"/>
              </a:ext>
            </a:extLst>
          </p:cNvPr>
          <p:cNvSpPr/>
          <p:nvPr/>
        </p:nvSpPr>
        <p:spPr>
          <a:xfrm rot="5400000">
            <a:off x="7952872" y="4622757"/>
            <a:ext cx="259976" cy="1903080"/>
          </a:xfrm>
          <a:prstGeom prst="rightBrace">
            <a:avLst>
              <a:gd name="adj1" fmla="val 3419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F74BBD1-AB99-4B7C-8003-310D9EEAB831}"/>
              </a:ext>
            </a:extLst>
          </p:cNvPr>
          <p:cNvSpPr txBox="1"/>
          <p:nvPr/>
        </p:nvSpPr>
        <p:spPr>
          <a:xfrm>
            <a:off x="7444898" y="5656428"/>
            <a:ext cx="12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vocabulary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85D77D-CD32-4D67-85E0-5A2C7B6FF076}"/>
              </a:ext>
            </a:extLst>
          </p:cNvPr>
          <p:cNvSpPr txBox="1"/>
          <p:nvPr/>
        </p:nvSpPr>
        <p:spPr>
          <a:xfrm>
            <a:off x="838200" y="5970963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Wenhan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Xiong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Thien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Hoang, and William Yang Wang.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DeepPath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reinforcement learning method for knowledge 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EMNLP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241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CA150-8777-45D0-AE09-19705CE440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Combine path-based methods with neural networks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Traditional path-based methods</a:t>
            </a:r>
          </a:p>
          <a:p>
            <a:pPr lvl="1"/>
            <a:r>
              <a:rPr lang="en-US" altLang="zh-CN" dirty="0"/>
              <a:t>Katz index, personalized PageRank, graph distance, …</a:t>
            </a:r>
          </a:p>
          <a:p>
            <a:pPr lvl="1"/>
            <a:r>
              <a:rPr lang="en-US" altLang="zh-CN" dirty="0"/>
              <a:t>Interpretability via paths</a:t>
            </a:r>
          </a:p>
          <a:p>
            <a:pPr lvl="1"/>
            <a:r>
              <a:rPr lang="en-US" altLang="zh-CN" dirty="0"/>
              <a:t>Inductive</a:t>
            </a:r>
          </a:p>
          <a:p>
            <a:pPr lvl="1"/>
            <a:r>
              <a:rPr lang="en-US" altLang="zh-CN" dirty="0"/>
              <a:t>Scalability via dynamic programming</a:t>
            </a:r>
          </a:p>
          <a:p>
            <a:pPr lvl="1"/>
            <a:r>
              <a:rPr lang="en-US" altLang="zh-CN" dirty="0"/>
              <a:t>Limited capacity and generalization ability</a:t>
            </a:r>
          </a:p>
          <a:p>
            <a:pPr lvl="1"/>
            <a:endParaRPr lang="en-US" altLang="zh-CN" dirty="0"/>
          </a:p>
          <a:p>
            <a:r>
              <a:rPr lang="en-US" altLang="zh-CN" sz="2800" dirty="0"/>
              <a:t>Can we parameterize them with NNs?</a:t>
            </a:r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1A4CB6-405E-4615-BD33-EDDDF599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Neural Bellman-Ford Networks</a:t>
            </a:r>
            <a:endParaRPr lang="zh-CN" altLang="en-US" dirty="0"/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EF52652C-FF62-4EF5-AD48-35B26EC276E9}"/>
              </a:ext>
            </a:extLst>
          </p:cNvPr>
          <p:cNvSpPr/>
          <p:nvPr/>
        </p:nvSpPr>
        <p:spPr>
          <a:xfrm>
            <a:off x="7064790" y="4723897"/>
            <a:ext cx="532025" cy="532025"/>
          </a:xfrm>
          <a:prstGeom prst="mathMultiply">
            <a:avLst>
              <a:gd name="adj1" fmla="val 164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54AAFB-4B3D-47E4-9632-3D5744EFDCBF}"/>
              </a:ext>
            </a:extLst>
          </p:cNvPr>
          <p:cNvGrpSpPr/>
          <p:nvPr/>
        </p:nvGrpSpPr>
        <p:grpSpPr>
          <a:xfrm>
            <a:off x="7042448" y="3496022"/>
            <a:ext cx="577627" cy="547169"/>
            <a:chOff x="6359520" y="4068393"/>
            <a:chExt cx="622919" cy="590073"/>
          </a:xfrm>
        </p:grpSpPr>
        <p:sp>
          <p:nvSpPr>
            <p:cNvPr id="8" name="减号 7">
              <a:extLst>
                <a:ext uri="{FF2B5EF4-FFF2-40B4-BE49-F238E27FC236}">
                  <a16:creationId xmlns:a16="http://schemas.microsoft.com/office/drawing/2014/main" id="{CD833ED7-3ED0-4414-9A2E-500C7F931D9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减号 8">
              <a:extLst>
                <a:ext uri="{FF2B5EF4-FFF2-40B4-BE49-F238E27FC236}">
                  <a16:creationId xmlns:a16="http://schemas.microsoft.com/office/drawing/2014/main" id="{0E433B0E-0F39-451B-9345-0EAC850DA27B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05FF34-16E6-4F34-BE06-AAAD7A8A2091}"/>
              </a:ext>
            </a:extLst>
          </p:cNvPr>
          <p:cNvGrpSpPr/>
          <p:nvPr/>
        </p:nvGrpSpPr>
        <p:grpSpPr>
          <a:xfrm>
            <a:off x="7051495" y="3886733"/>
            <a:ext cx="577627" cy="547169"/>
            <a:chOff x="6359520" y="4068393"/>
            <a:chExt cx="622919" cy="590073"/>
          </a:xfrm>
        </p:grpSpPr>
        <p:sp>
          <p:nvSpPr>
            <p:cNvPr id="11" name="减号 10">
              <a:extLst>
                <a:ext uri="{FF2B5EF4-FFF2-40B4-BE49-F238E27FC236}">
                  <a16:creationId xmlns:a16="http://schemas.microsoft.com/office/drawing/2014/main" id="{FB6314D8-434C-402D-BB1E-3E2384D048D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减号 11">
              <a:extLst>
                <a:ext uri="{FF2B5EF4-FFF2-40B4-BE49-F238E27FC236}">
                  <a16:creationId xmlns:a16="http://schemas.microsoft.com/office/drawing/2014/main" id="{06795F2F-6183-4088-83B4-F64E36D2BCCE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8E3B96-55A7-4304-8885-1CA2AC459320}"/>
              </a:ext>
            </a:extLst>
          </p:cNvPr>
          <p:cNvGrpSpPr/>
          <p:nvPr/>
        </p:nvGrpSpPr>
        <p:grpSpPr>
          <a:xfrm>
            <a:off x="7065248" y="4299441"/>
            <a:ext cx="577627" cy="547169"/>
            <a:chOff x="6359520" y="4068393"/>
            <a:chExt cx="622919" cy="590073"/>
          </a:xfrm>
        </p:grpSpPr>
        <p:sp>
          <p:nvSpPr>
            <p:cNvPr id="14" name="减号 13">
              <a:extLst>
                <a:ext uri="{FF2B5EF4-FFF2-40B4-BE49-F238E27FC236}">
                  <a16:creationId xmlns:a16="http://schemas.microsoft.com/office/drawing/2014/main" id="{67A20A97-5E94-4D8E-B4A7-11D610CE0176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减号 14">
              <a:extLst>
                <a:ext uri="{FF2B5EF4-FFF2-40B4-BE49-F238E27FC236}">
                  <a16:creationId xmlns:a16="http://schemas.microsoft.com/office/drawing/2014/main" id="{99C27070-74D1-40AA-9DA8-4D9242069E3A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B883392-B600-40D7-A01C-BF55150FD743}"/>
              </a:ext>
            </a:extLst>
          </p:cNvPr>
          <p:cNvGrpSpPr/>
          <p:nvPr/>
        </p:nvGrpSpPr>
        <p:grpSpPr>
          <a:xfrm>
            <a:off x="8888476" y="-69612"/>
            <a:ext cx="2858968" cy="3240527"/>
            <a:chOff x="1409701" y="2106202"/>
            <a:chExt cx="3992236" cy="4525042"/>
          </a:xfrm>
        </p:grpSpPr>
        <p:pic>
          <p:nvPicPr>
            <p:cNvPr id="39" name="图片 38" descr="图片包含 交通, 卫星, 桌子, 挂&#10;&#10;描述已自动生成">
              <a:extLst>
                <a:ext uri="{FF2B5EF4-FFF2-40B4-BE49-F238E27FC236}">
                  <a16:creationId xmlns:a16="http://schemas.microsoft.com/office/drawing/2014/main" id="{C01067BC-8645-4AE8-A8EB-50561B13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0" b="15740"/>
            <a:stretch/>
          </p:blipFill>
          <p:spPr>
            <a:xfrm>
              <a:off x="1409701" y="2106202"/>
              <a:ext cx="3992236" cy="3992236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D086D3-D3C8-47A8-91CA-EF3E647D7194}"/>
                </a:ext>
              </a:extLst>
            </p:cNvPr>
            <p:cNvSpPr txBox="1"/>
            <p:nvPr/>
          </p:nvSpPr>
          <p:spPr>
            <a:xfrm>
              <a:off x="2694866" y="6091263"/>
              <a:ext cx="1421904" cy="53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Train</a:t>
              </a:r>
              <a:endParaRPr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3840CF-0805-422C-9EC4-E6C811A1BA02}"/>
              </a:ext>
            </a:extLst>
          </p:cNvPr>
          <p:cNvGrpSpPr/>
          <p:nvPr/>
        </p:nvGrpSpPr>
        <p:grpSpPr>
          <a:xfrm>
            <a:off x="8588925" y="3126253"/>
            <a:ext cx="3313396" cy="3050710"/>
            <a:chOff x="6431239" y="2199052"/>
            <a:chExt cx="4844345" cy="446028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7919F2-96B5-4DFF-8F23-3F273F083A0D}"/>
                </a:ext>
              </a:extLst>
            </p:cNvPr>
            <p:cNvGrpSpPr/>
            <p:nvPr/>
          </p:nvGrpSpPr>
          <p:grpSpPr>
            <a:xfrm>
              <a:off x="6431239" y="2199052"/>
              <a:ext cx="4844345" cy="3992757"/>
              <a:chOff x="6431239" y="2199052"/>
              <a:chExt cx="4844345" cy="3992757"/>
            </a:xfrm>
          </p:grpSpPr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D1292443-D4E6-4F95-AF72-48EB2F94A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0368" y="4004726"/>
                <a:ext cx="608902" cy="497969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0BCBC53-6F2B-4C1F-8088-0691543A3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5647" y="2922660"/>
                <a:ext cx="843557" cy="0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921FAA01-30E2-4766-889F-54DA1C8C7653}"/>
                  </a:ext>
                </a:extLst>
              </p:cNvPr>
              <p:cNvGrpSpPr/>
              <p:nvPr/>
            </p:nvGrpSpPr>
            <p:grpSpPr>
              <a:xfrm>
                <a:off x="6575661" y="2218592"/>
                <a:ext cx="1879986" cy="1780480"/>
                <a:chOff x="6575661" y="2218592"/>
                <a:chExt cx="1879986" cy="1780480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44300AC1-FDEC-43CF-A790-DF338BC5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31657" y="2218592"/>
                  <a:ext cx="1018052" cy="1336863"/>
                </a:xfrm>
                <a:prstGeom prst="rect">
                  <a:avLst/>
                </a:prstGeom>
              </p:spPr>
            </p:pic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499F07C-49B8-4D78-8366-125C2C6136A2}"/>
                    </a:ext>
                  </a:extLst>
                </p:cNvPr>
                <p:cNvSpPr txBox="1"/>
                <p:nvPr/>
              </p:nvSpPr>
              <p:spPr>
                <a:xfrm>
                  <a:off x="6575661" y="3549087"/>
                  <a:ext cx="1879986" cy="4499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Pierre Trudeau</a:t>
                  </a:r>
                  <a:endParaRPr lang="zh-CN" altLang="en-US" sz="1400" dirty="0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7C60AFB7-EE2E-4F55-AA7C-1064A9A95011}"/>
                  </a:ext>
                </a:extLst>
              </p:cNvPr>
              <p:cNvGrpSpPr/>
              <p:nvPr/>
            </p:nvGrpSpPr>
            <p:grpSpPr>
              <a:xfrm>
                <a:off x="8984418" y="2199052"/>
                <a:ext cx="2277393" cy="1790072"/>
                <a:chOff x="9113311" y="2166150"/>
                <a:chExt cx="2407043" cy="1891980"/>
              </a:xfrm>
            </p:grpSpPr>
            <p:pic>
              <p:nvPicPr>
                <p:cNvPr id="56" name="Picture 6" descr="undefined">
                  <a:extLst>
                    <a:ext uri="{FF2B5EF4-FFF2-40B4-BE49-F238E27FC236}">
                      <a16:creationId xmlns:a16="http://schemas.microsoft.com/office/drawing/2014/main" id="{2EE24242-F21D-4EA7-8ABB-13176611D9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94981" y="2166150"/>
                  <a:ext cx="1063611" cy="1418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F68A267E-27DD-4EB9-A1DA-1D63AEFBF7C5}"/>
                    </a:ext>
                  </a:extLst>
                </p:cNvPr>
                <p:cNvSpPr txBox="1"/>
                <p:nvPr/>
              </p:nvSpPr>
              <p:spPr>
                <a:xfrm>
                  <a:off x="9113311" y="3582528"/>
                  <a:ext cx="2407043" cy="475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Margaret</a:t>
                  </a:r>
                  <a:r>
                    <a:rPr lang="en-US" altLang="zh-CN" sz="1400" dirty="0"/>
                    <a:t> Trudeau</a:t>
                  </a:r>
                  <a:endParaRPr lang="zh-CN" altLang="en-US" sz="14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85EDDC83-8905-4D88-B634-04BCAEF0CE66}"/>
                  </a:ext>
                </a:extLst>
              </p:cNvPr>
              <p:cNvGrpSpPr/>
              <p:nvPr/>
            </p:nvGrpSpPr>
            <p:grpSpPr>
              <a:xfrm>
                <a:off x="7971206" y="4416245"/>
                <a:ext cx="1812437" cy="1775564"/>
                <a:chOff x="7997852" y="4327860"/>
                <a:chExt cx="1915618" cy="1876646"/>
              </a:xfrm>
            </p:grpSpPr>
            <p:pic>
              <p:nvPicPr>
                <p:cNvPr id="54" name="Picture 2" descr="upload.wikimedia.org/wikipedia/commons/thumb/9/...">
                  <a:extLst>
                    <a:ext uri="{FF2B5EF4-FFF2-40B4-BE49-F238E27FC236}">
                      <a16:creationId xmlns:a16="http://schemas.microsoft.com/office/drawing/2014/main" id="{249D34CB-AA5F-4447-A749-83C8FAFEE9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65305" y="4327860"/>
                  <a:ext cx="980713" cy="1404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FF84939-4F09-44C4-AD2B-4ECB843F87ED}"/>
                    </a:ext>
                  </a:extLst>
                </p:cNvPr>
                <p:cNvSpPr txBox="1"/>
                <p:nvPr/>
              </p:nvSpPr>
              <p:spPr>
                <a:xfrm>
                  <a:off x="7997852" y="5728904"/>
                  <a:ext cx="1915618" cy="475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0" i="0" dirty="0">
                      <a:solidFill>
                        <a:srgbClr val="202124"/>
                      </a:solidFill>
                      <a:effectLst/>
                      <a:latin typeface="Google Sans"/>
                    </a:rPr>
                    <a:t>Justin Trudeau</a:t>
                  </a:r>
                  <a:endParaRPr lang="zh-CN" altLang="en-US" sz="1400" dirty="0"/>
                </a:p>
              </p:txBody>
            </p:sp>
          </p:grp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788BA72-0E01-4A29-BE62-648937FF7F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5581" y="4004726"/>
                <a:ext cx="518343" cy="497969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7CA0773-5B24-45FB-B140-FD4969163109}"/>
                  </a:ext>
                </a:extLst>
              </p:cNvPr>
              <p:cNvSpPr txBox="1"/>
              <p:nvPr/>
            </p:nvSpPr>
            <p:spPr>
              <a:xfrm>
                <a:off x="8173910" y="2393629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wife</a:t>
                </a:r>
                <a:endParaRPr lang="zh-CN" altLang="en-US" sz="1400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61B4FAF-6EC4-4BF5-A821-9EBE4C3443CC}"/>
                  </a:ext>
                </a:extLst>
              </p:cNvPr>
              <p:cNvSpPr txBox="1"/>
              <p:nvPr/>
            </p:nvSpPr>
            <p:spPr>
              <a:xfrm>
                <a:off x="6431239" y="4110564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father of</a:t>
                </a:r>
                <a:endParaRPr lang="zh-CN" altLang="en-US" sz="1400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2FD3931-4A79-44F9-A556-87A99A88B313}"/>
                  </a:ext>
                </a:extLst>
              </p:cNvPr>
              <p:cNvSpPr txBox="1"/>
              <p:nvPr/>
            </p:nvSpPr>
            <p:spPr>
              <a:xfrm>
                <a:off x="9930269" y="4066806"/>
                <a:ext cx="1345315" cy="449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mother of</a:t>
                </a:r>
                <a:endParaRPr lang="zh-CN" altLang="en-US" sz="14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6B22B8E-C858-4B1C-8AD4-54E96EDE8496}"/>
                  </a:ext>
                </a:extLst>
              </p:cNvPr>
              <p:cNvSpPr/>
              <p:nvPr/>
            </p:nvSpPr>
            <p:spPr>
              <a:xfrm>
                <a:off x="9603628" y="3771032"/>
                <a:ext cx="682475" cy="11249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44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?</a:t>
                </a:r>
                <a:endParaRPr lang="zh-CN" alt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B7F126-BD79-4329-B9DF-E6A26C5E62A8}"/>
                </a:ext>
              </a:extLst>
            </p:cNvPr>
            <p:cNvSpPr txBox="1"/>
            <p:nvPr/>
          </p:nvSpPr>
          <p:spPr>
            <a:xfrm>
              <a:off x="6694766" y="6119357"/>
              <a:ext cx="4447302" cy="53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Test (inductive, a new graph)</a:t>
              </a:r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4956A504-D878-4708-9747-6CA6C9F3CE3C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681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8451AB-7C31-40EF-BE3A-B113F9E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sp>
        <p:nvSpPr>
          <p:cNvPr id="79" name="内容占位符 2">
            <a:extLst>
              <a:ext uri="{FF2B5EF4-FFF2-40B4-BE49-F238E27FC236}">
                <a16:creationId xmlns:a16="http://schemas.microsoft.com/office/drawing/2014/main" id="{4CE5CE95-5BDF-413F-B2A7-630C201078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Personalized PageRank</a:t>
            </a:r>
            <a:endParaRPr lang="zh-CN" altLang="en-US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8F6FAB9-6074-4C59-B7D2-DAFE32D7928E}"/>
              </a:ext>
            </a:extLst>
          </p:cNvPr>
          <p:cNvGrpSpPr/>
          <p:nvPr/>
        </p:nvGrpSpPr>
        <p:grpSpPr>
          <a:xfrm>
            <a:off x="2244068" y="2937805"/>
            <a:ext cx="3054524" cy="1843362"/>
            <a:chOff x="2384171" y="3120202"/>
            <a:chExt cx="3054524" cy="184336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4855F7A-CA95-4DAC-B47C-205F9575E7A3}"/>
                </a:ext>
              </a:extLst>
            </p:cNvPr>
            <p:cNvSpPr/>
            <p:nvPr/>
          </p:nvSpPr>
          <p:spPr>
            <a:xfrm>
              <a:off x="3220674" y="4519910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22A0C53A-599B-42FD-B2C5-24AE1DF7D818}"/>
                </a:ext>
              </a:extLst>
            </p:cNvPr>
            <p:cNvCxnSpPr>
              <a:cxnSpLocks/>
              <a:stCxn id="88" idx="4"/>
              <a:endCxn id="81" idx="0"/>
            </p:cNvCxnSpPr>
            <p:nvPr/>
          </p:nvCxnSpPr>
          <p:spPr>
            <a:xfrm>
              <a:off x="3266618" y="3735578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79B6BF5-F254-44D5-B405-DE611CF52471}"/>
                </a:ext>
              </a:extLst>
            </p:cNvPr>
            <p:cNvSpPr/>
            <p:nvPr/>
          </p:nvSpPr>
          <p:spPr>
            <a:xfrm>
              <a:off x="4327216" y="3264987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997672F-3486-4BE2-9D48-35812C17172F}"/>
                </a:ext>
              </a:extLst>
            </p:cNvPr>
            <p:cNvCxnSpPr>
              <a:cxnSpLocks/>
              <a:stCxn id="92" idx="7"/>
              <a:endCxn id="88" idx="3"/>
            </p:cNvCxnSpPr>
            <p:nvPr/>
          </p:nvCxnSpPr>
          <p:spPr>
            <a:xfrm flipV="1">
              <a:off x="2651955" y="3689634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324387D-50C5-4C34-BAB8-8942C4D5CB7B}"/>
                </a:ext>
              </a:extLst>
            </p:cNvPr>
            <p:cNvCxnSpPr>
              <a:cxnSpLocks/>
              <a:stCxn id="81" idx="6"/>
              <a:endCxn id="104" idx="2"/>
            </p:cNvCxnSpPr>
            <p:nvPr/>
          </p:nvCxnSpPr>
          <p:spPr>
            <a:xfrm flipV="1">
              <a:off x="3534402" y="4519910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141851-7AFC-4830-9994-5B126FA5D169}"/>
                </a:ext>
              </a:extLst>
            </p:cNvPr>
            <p:cNvCxnSpPr>
              <a:cxnSpLocks/>
              <a:stCxn id="92" idx="5"/>
              <a:endCxn id="81" idx="2"/>
            </p:cNvCxnSpPr>
            <p:nvPr/>
          </p:nvCxnSpPr>
          <p:spPr>
            <a:xfrm>
              <a:off x="2651955" y="4235945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BBD5E5E-7C37-4D0A-842F-F86313FF2431}"/>
                </a:ext>
              </a:extLst>
            </p:cNvPr>
            <p:cNvCxnSpPr>
              <a:cxnSpLocks/>
              <a:stCxn id="88" idx="6"/>
              <a:endCxn id="83" idx="2"/>
            </p:cNvCxnSpPr>
            <p:nvPr/>
          </p:nvCxnSpPr>
          <p:spPr>
            <a:xfrm flipV="1">
              <a:off x="3423482" y="3421850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297CE13-9718-4AF0-8E9A-B6485EB2BE4F}"/>
                </a:ext>
              </a:extLst>
            </p:cNvPr>
            <p:cNvSpPr/>
            <p:nvPr/>
          </p:nvSpPr>
          <p:spPr>
            <a:xfrm>
              <a:off x="3109754" y="3421850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D2E57F3-7C44-457E-A9BD-DCACC1E21B58}"/>
                </a:ext>
              </a:extLst>
            </p:cNvPr>
            <p:cNvCxnSpPr>
              <a:cxnSpLocks/>
              <a:stCxn id="104" idx="7"/>
              <a:endCxn id="103" idx="3"/>
            </p:cNvCxnSpPr>
            <p:nvPr/>
          </p:nvCxnSpPr>
          <p:spPr>
            <a:xfrm flipV="1">
              <a:off x="4594999" y="4003362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5407C4A-ED21-4DEB-B74B-BD5CACA0D1D4}"/>
                </a:ext>
              </a:extLst>
            </p:cNvPr>
            <p:cNvCxnSpPr>
              <a:cxnSpLocks/>
              <a:stCxn id="104" idx="0"/>
              <a:endCxn id="83" idx="4"/>
            </p:cNvCxnSpPr>
            <p:nvPr/>
          </p:nvCxnSpPr>
          <p:spPr>
            <a:xfrm flipV="1">
              <a:off x="4484080" y="3578714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E147415-A829-4301-9C05-EA574C2F0090}"/>
                </a:ext>
              </a:extLst>
            </p:cNvPr>
            <p:cNvCxnSpPr>
              <a:cxnSpLocks/>
              <a:stCxn id="83" idx="6"/>
              <a:endCxn id="103" idx="1"/>
            </p:cNvCxnSpPr>
            <p:nvPr/>
          </p:nvCxnSpPr>
          <p:spPr>
            <a:xfrm>
              <a:off x="4640944" y="3421850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DF414-ABEE-4557-BA6C-BCB57A54950A}"/>
                </a:ext>
              </a:extLst>
            </p:cNvPr>
            <p:cNvSpPr/>
            <p:nvPr/>
          </p:nvSpPr>
          <p:spPr>
            <a:xfrm>
              <a:off x="2384171" y="3968162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D23C80A9-83E6-42B0-BBCF-C4A2E3AB961E}"/>
                </a:ext>
              </a:extLst>
            </p:cNvPr>
            <p:cNvSpPr txBox="1"/>
            <p:nvPr/>
          </p:nvSpPr>
          <p:spPr>
            <a:xfrm>
              <a:off x="2535094" y="3494076"/>
              <a:ext cx="52955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+mj-ea"/>
                </a:rPr>
                <a:t>1/3</a:t>
              </a:r>
              <a:endParaRPr lang="zh-CN" altLang="en-US" dirty="0">
                <a:ea typeface="+mj-ea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479BE8E-00FA-4F06-8692-EA8F3140184D}"/>
                </a:ext>
              </a:extLst>
            </p:cNvPr>
            <p:cNvSpPr txBox="1"/>
            <p:nvPr/>
          </p:nvSpPr>
          <p:spPr>
            <a:xfrm>
              <a:off x="2535094" y="4462872"/>
              <a:ext cx="5186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2B1E48D-1CC8-47CD-9503-F12E39073782}"/>
                </a:ext>
              </a:extLst>
            </p:cNvPr>
            <p:cNvSpPr txBox="1"/>
            <p:nvPr/>
          </p:nvSpPr>
          <p:spPr>
            <a:xfrm>
              <a:off x="3324387" y="3920820"/>
              <a:ext cx="5186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E49CA3C-694B-496E-BE8B-4F58BE6B3E48}"/>
                </a:ext>
              </a:extLst>
            </p:cNvPr>
            <p:cNvSpPr txBox="1"/>
            <p:nvPr/>
          </p:nvSpPr>
          <p:spPr>
            <a:xfrm>
              <a:off x="4461271" y="3744961"/>
              <a:ext cx="50683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DEDF6EF-952A-4B89-8C0A-6981B08B13F5}"/>
                </a:ext>
              </a:extLst>
            </p:cNvPr>
            <p:cNvSpPr txBox="1"/>
            <p:nvPr/>
          </p:nvSpPr>
          <p:spPr>
            <a:xfrm>
              <a:off x="3588258" y="3120202"/>
              <a:ext cx="51551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3/7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EAB4022-3AB7-441E-A2D1-4D5C807F729E}"/>
                </a:ext>
              </a:extLst>
            </p:cNvPr>
            <p:cNvSpPr txBox="1"/>
            <p:nvPr/>
          </p:nvSpPr>
          <p:spPr>
            <a:xfrm>
              <a:off x="3795820" y="4594232"/>
              <a:ext cx="3341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79C301E-A64C-41CF-BFCB-AAB1F723BF90}"/>
                </a:ext>
              </a:extLst>
            </p:cNvPr>
            <p:cNvSpPr txBox="1"/>
            <p:nvPr/>
          </p:nvSpPr>
          <p:spPr>
            <a:xfrm>
              <a:off x="4757806" y="3193846"/>
              <a:ext cx="38645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47781E44-A9F2-4686-8412-3919EE7422BC}"/>
                </a:ext>
              </a:extLst>
            </p:cNvPr>
            <p:cNvSpPr txBox="1"/>
            <p:nvPr/>
          </p:nvSpPr>
          <p:spPr>
            <a:xfrm>
              <a:off x="4786252" y="4169608"/>
              <a:ext cx="50683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81BEDDF8-DCA6-40C7-8201-722CDE9C3C97}"/>
                </a:ext>
              </a:extLst>
            </p:cNvPr>
            <p:cNvCxnSpPr>
              <a:cxnSpLocks/>
              <a:stCxn id="88" idx="5"/>
              <a:endCxn id="104" idx="1"/>
            </p:cNvCxnSpPr>
            <p:nvPr/>
          </p:nvCxnSpPr>
          <p:spPr>
            <a:xfrm>
              <a:off x="3377538" y="3689634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0AD2BDC-6B6B-45E2-8F2E-6589DFF6F3BB}"/>
                </a:ext>
              </a:extLst>
            </p:cNvPr>
            <p:cNvSpPr txBox="1"/>
            <p:nvPr/>
          </p:nvSpPr>
          <p:spPr>
            <a:xfrm>
              <a:off x="3709462" y="3660968"/>
              <a:ext cx="506833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2/7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81274BB-39CE-4AC0-ABAA-2C854E5B969E}"/>
                </a:ext>
              </a:extLst>
            </p:cNvPr>
            <p:cNvSpPr/>
            <p:nvPr/>
          </p:nvSpPr>
          <p:spPr>
            <a:xfrm>
              <a:off x="5124967" y="3735578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F874CC9-E13D-4561-A589-BA46A26DBFF0}"/>
                </a:ext>
              </a:extLst>
            </p:cNvPr>
            <p:cNvSpPr/>
            <p:nvPr/>
          </p:nvSpPr>
          <p:spPr>
            <a:xfrm>
              <a:off x="4327216" y="4363046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1DD544-8CA0-4726-8F81-2CFFACE67DC8}"/>
              </a:ext>
            </a:extLst>
          </p:cNvPr>
          <p:cNvGrpSpPr/>
          <p:nvPr/>
        </p:nvGrpSpPr>
        <p:grpSpPr>
          <a:xfrm>
            <a:off x="6223126" y="1702788"/>
            <a:ext cx="4170554" cy="4328241"/>
            <a:chOff x="6223126" y="1819107"/>
            <a:chExt cx="4170554" cy="4328241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577E4482-ADE3-4C4F-8005-5366CF91E842}"/>
                </a:ext>
              </a:extLst>
            </p:cNvPr>
            <p:cNvGrpSpPr/>
            <p:nvPr/>
          </p:nvGrpSpPr>
          <p:grpSpPr>
            <a:xfrm>
              <a:off x="7835748" y="2453860"/>
              <a:ext cx="2112184" cy="3654673"/>
              <a:chOff x="137346" y="215697"/>
              <a:chExt cx="2241747" cy="387885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0739966-4F0B-46A7-9148-62B55BDDCCB9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BD5381C7-431D-4C73-8BC1-C6CA3D338F2B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27E91BA1-E2D6-42D2-8639-837B49A07A38}"/>
                    </a:ext>
                  </a:extLst>
                </p:cNvPr>
                <p:cNvCxnSpPr>
                  <a:cxnSpLocks/>
                  <a:stCxn id="152" idx="7"/>
                  <a:endCxn id="15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28BCD610-22E0-4678-A131-C73017B80E33}"/>
                    </a:ext>
                  </a:extLst>
                </p:cNvPr>
                <p:cNvCxnSpPr>
                  <a:cxnSpLocks/>
                  <a:stCxn id="150" idx="6"/>
                  <a:endCxn id="147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7AC1FE26-4FAC-4866-8ED9-07EC08762380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E0A895CB-4EDD-4A75-8F17-7E809E95A896}"/>
                    </a:ext>
                  </a:extLst>
                </p:cNvPr>
                <p:cNvCxnSpPr>
                  <a:cxnSpLocks/>
                  <a:stCxn id="147" idx="6"/>
                  <a:endCxn id="153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A1CA2E74-D9CC-46AF-92D7-C6865B7220C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椭圆 152">
                  <a:extLst>
                    <a:ext uri="{FF2B5EF4-FFF2-40B4-BE49-F238E27FC236}">
                      <a16:creationId xmlns:a16="http://schemas.microsoft.com/office/drawing/2014/main" id="{CE5AEDCC-5775-406F-8E8C-6801AE4D64D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14971CB8-A8C9-4F72-B57E-2BF3334A9F4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3F3FF81F-6F6B-4D18-98B5-1C642AF7DAD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8AEB598B-3859-4F74-A118-EA5DF4B359F8}"/>
                    </a:ext>
                  </a:extLst>
                </p:cNvPr>
                <p:cNvCxnSpPr>
                  <a:cxnSpLocks/>
                  <a:stCxn id="144" idx="7"/>
                  <a:endCxn id="14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9EB18186-4456-4BA9-9521-75B5838EC81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E0646ADC-4713-454D-838E-7509271952D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B46115EF-CD05-41CE-A88D-371555AE15B0}"/>
                    </a:ext>
                  </a:extLst>
                </p:cNvPr>
                <p:cNvCxnSpPr>
                  <a:cxnSpLocks/>
                  <a:stCxn id="141" idx="0"/>
                  <a:endCxn id="138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19085CBD-B0B7-4816-9F80-1D8F6BE659AD}"/>
                    </a:ext>
                  </a:extLst>
                </p:cNvPr>
                <p:cNvCxnSpPr>
                  <a:cxnSpLocks/>
                  <a:stCxn id="138" idx="6"/>
                  <a:endCxn id="146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8FD66C91-05CC-4166-B5C4-2C85AC851D3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47758964-119E-4116-80B7-736A331FB092}"/>
                    </a:ext>
                  </a:extLst>
                </p:cNvPr>
                <p:cNvCxnSpPr>
                  <a:cxnSpLocks/>
                  <a:stCxn id="140" idx="5"/>
                  <a:endCxn id="14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752FBDD5-EFAB-4352-8309-A402B8DD788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8D253A86-6E1D-4453-AAE4-B5C1830C648C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83974172-7AB5-4E1A-9A14-C1C4935F24AB}"/>
                    </a:ext>
                  </a:extLst>
                </p:cNvPr>
                <p:cNvCxnSpPr>
                  <a:cxnSpLocks/>
                  <a:stCxn id="135" idx="7"/>
                  <a:endCxn id="132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511E842A-1CF8-490B-A82D-09BB0718A67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BFE284DC-CBC2-4480-BF39-EF47BDA4DA9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DEB2321-A73C-4D94-9C49-E412D5E7BFE6}"/>
                    </a:ext>
                  </a:extLst>
                </p:cNvPr>
                <p:cNvCxnSpPr>
                  <a:cxnSpLocks/>
                  <a:stCxn id="133" idx="7"/>
                  <a:endCxn id="137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DF9700BF-87E8-4E4F-8F96-923CC3CCCB0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DF204830-8BD0-4C55-BFBC-90BD093EB274}"/>
                    </a:ext>
                  </a:extLst>
                </p:cNvPr>
                <p:cNvCxnSpPr>
                  <a:cxnSpLocks/>
                  <a:stCxn id="132" idx="5"/>
                  <a:endCxn id="133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640B7B1F-06C8-473D-AE30-1E16D6548CB2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CB28A086-0520-48F7-8EE4-D92EFD3B3C55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D68E7217-DE43-400A-837C-259830F8DFA3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7C9D329A-F06B-484B-9872-BC46578D0EBD}"/>
                    </a:ext>
                  </a:extLst>
                </p:cNvPr>
                <p:cNvCxnSpPr>
                  <a:cxnSpLocks/>
                  <a:stCxn id="126" idx="4"/>
                  <a:endCxn id="122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37BCE9F7-BF5E-4B8B-9412-4F358E574D6B}"/>
                    </a:ext>
                  </a:extLst>
                </p:cNvPr>
                <p:cNvCxnSpPr>
                  <a:cxnSpLocks/>
                  <a:stCxn id="129" idx="7"/>
                  <a:endCxn id="12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EA5D2E1F-2721-471C-A4B8-3A8463C957E3}"/>
                    </a:ext>
                  </a:extLst>
                </p:cNvPr>
                <p:cNvCxnSpPr>
                  <a:cxnSpLocks/>
                  <a:stCxn id="122" idx="6"/>
                  <a:endCxn id="12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6D9AE544-FCA7-4F60-BE85-325E5BF71F9F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7453551D-B596-46CE-BBC5-BF0DF7A8362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C5364B26-B166-4C19-9D94-2717AD3FED55}"/>
                    </a:ext>
                  </a:extLst>
                </p:cNvPr>
                <p:cNvCxnSpPr>
                  <a:cxnSpLocks/>
                  <a:stCxn id="127" idx="7"/>
                  <a:endCxn id="13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8EEAC0E1-C1E9-42B5-BD10-2FFA9B7CAD8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2BA284E4-3F22-48AC-BB11-2389E7283C7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AE863659-D064-48A4-A081-8906B8A3E0DB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697D4E73-90C1-45E7-A763-49CEB849FE0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EB3F6F8-EB87-4B23-A449-D31C15D57F35}"/>
                    </a:ext>
                  </a:extLst>
                </p:cNvPr>
                <p:cNvCxnSpPr>
                  <a:cxnSpLocks/>
                  <a:stCxn id="115" idx="6"/>
                  <a:endCxn id="118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2ECDBCA4-F3B0-4D9E-905A-6F80AFCD76E7}"/>
                    </a:ext>
                  </a:extLst>
                </p:cNvPr>
                <p:cNvCxnSpPr>
                  <a:cxnSpLocks/>
                  <a:stCxn id="120" idx="5"/>
                  <a:endCxn id="115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414DC9F9-F896-478B-8425-94A4B6DD060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33BBB9EA-1FC3-4647-93A2-9F90DFEDCB0B}"/>
                    </a:ext>
                  </a:extLst>
                </p:cNvPr>
                <p:cNvCxnSpPr>
                  <a:cxnSpLocks/>
                  <a:stCxn id="118" idx="7"/>
                  <a:endCxn id="12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7251569-3B15-40D6-A4EB-1C48896565C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48D8162B-7AD1-4A35-B634-3A522F3D27E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7" name="左大括号 106">
              <a:extLst>
                <a:ext uri="{FF2B5EF4-FFF2-40B4-BE49-F238E27FC236}">
                  <a16:creationId xmlns:a16="http://schemas.microsoft.com/office/drawing/2014/main" id="{940C265F-46B7-4E49-BA07-9D62212EE43B}"/>
                </a:ext>
              </a:extLst>
            </p:cNvPr>
            <p:cNvSpPr/>
            <p:nvPr/>
          </p:nvSpPr>
          <p:spPr>
            <a:xfrm>
              <a:off x="7236119" y="2492675"/>
              <a:ext cx="276255" cy="365467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15D2AFB-B8ED-461A-805D-93ED8D01F65B}"/>
                </a:ext>
              </a:extLst>
            </p:cNvPr>
            <p:cNvSpPr txBox="1"/>
            <p:nvPr/>
          </p:nvSpPr>
          <p:spPr>
            <a:xfrm>
              <a:off x="6223126" y="4091829"/>
              <a:ext cx="924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sum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FF3A7068-4C1F-45C1-9CC5-28F607774AF9}"/>
                </a:ext>
              </a:extLst>
            </p:cNvPr>
            <p:cNvSpPr txBox="1"/>
            <p:nvPr/>
          </p:nvSpPr>
          <p:spPr>
            <a:xfrm>
              <a:off x="7249648" y="1819107"/>
              <a:ext cx="3144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product of probabilities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E779D919-2EF0-4F5F-BD89-1ADB70524213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6412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DD6575-6603-4C01-A324-E24DD8DA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FAD342E-B1B4-4681-A64E-D4392D63DC22}"/>
              </a:ext>
            </a:extLst>
          </p:cNvPr>
          <p:cNvGrpSpPr/>
          <p:nvPr/>
        </p:nvGrpSpPr>
        <p:grpSpPr>
          <a:xfrm>
            <a:off x="2244068" y="2937805"/>
            <a:ext cx="3054524" cy="1896594"/>
            <a:chOff x="2384171" y="3120202"/>
            <a:chExt cx="3054524" cy="1896594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D109E10-3739-46A6-83E5-8A5D9B758A94}"/>
                </a:ext>
              </a:extLst>
            </p:cNvPr>
            <p:cNvSpPr/>
            <p:nvPr/>
          </p:nvSpPr>
          <p:spPr>
            <a:xfrm>
              <a:off x="3220674" y="4519910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598EAF0-DB30-431B-9840-F2D0F51633FC}"/>
                </a:ext>
              </a:extLst>
            </p:cNvPr>
            <p:cNvCxnSpPr>
              <a:cxnSpLocks/>
              <a:stCxn id="87" idx="4"/>
              <a:endCxn id="80" idx="0"/>
            </p:cNvCxnSpPr>
            <p:nvPr/>
          </p:nvCxnSpPr>
          <p:spPr>
            <a:xfrm>
              <a:off x="3266618" y="3735578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51B1166-66AB-44A3-B2F8-1DE64F2B2B8C}"/>
                </a:ext>
              </a:extLst>
            </p:cNvPr>
            <p:cNvSpPr/>
            <p:nvPr/>
          </p:nvSpPr>
          <p:spPr>
            <a:xfrm>
              <a:off x="4327216" y="3264987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41227C6-0F5E-4B6E-9EF6-5ECE33626675}"/>
                </a:ext>
              </a:extLst>
            </p:cNvPr>
            <p:cNvCxnSpPr>
              <a:cxnSpLocks/>
              <a:stCxn id="91" idx="7"/>
              <a:endCxn id="87" idx="3"/>
            </p:cNvCxnSpPr>
            <p:nvPr/>
          </p:nvCxnSpPr>
          <p:spPr>
            <a:xfrm flipV="1">
              <a:off x="2651955" y="3689634"/>
              <a:ext cx="503744" cy="324472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D861E10A-C5B8-47F1-BDC9-049DFDF14D2F}"/>
                </a:ext>
              </a:extLst>
            </p:cNvPr>
            <p:cNvCxnSpPr>
              <a:cxnSpLocks/>
              <a:stCxn id="80" idx="6"/>
              <a:endCxn id="103" idx="2"/>
            </p:cNvCxnSpPr>
            <p:nvPr/>
          </p:nvCxnSpPr>
          <p:spPr>
            <a:xfrm flipV="1">
              <a:off x="3534402" y="4519910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C634AA9-64F6-4563-AA31-915872630A88}"/>
                </a:ext>
              </a:extLst>
            </p:cNvPr>
            <p:cNvCxnSpPr>
              <a:cxnSpLocks/>
              <a:stCxn id="91" idx="5"/>
              <a:endCxn id="80" idx="2"/>
            </p:cNvCxnSpPr>
            <p:nvPr/>
          </p:nvCxnSpPr>
          <p:spPr>
            <a:xfrm>
              <a:off x="2651955" y="4235945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690700A-1961-48F1-9543-9B97BDB67518}"/>
                </a:ext>
              </a:extLst>
            </p:cNvPr>
            <p:cNvCxnSpPr>
              <a:cxnSpLocks/>
              <a:stCxn id="87" idx="6"/>
              <a:endCxn id="82" idx="2"/>
            </p:cNvCxnSpPr>
            <p:nvPr/>
          </p:nvCxnSpPr>
          <p:spPr>
            <a:xfrm flipV="1">
              <a:off x="3423482" y="3421850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D8EC024-F6B0-4C46-ABB6-B7943091ED7D}"/>
                </a:ext>
              </a:extLst>
            </p:cNvPr>
            <p:cNvSpPr/>
            <p:nvPr/>
          </p:nvSpPr>
          <p:spPr>
            <a:xfrm>
              <a:off x="3109754" y="3421850"/>
              <a:ext cx="313728" cy="31372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E8DE41B-22BA-4EBD-A009-042437201C70}"/>
                </a:ext>
              </a:extLst>
            </p:cNvPr>
            <p:cNvCxnSpPr>
              <a:cxnSpLocks/>
              <a:stCxn id="103" idx="7"/>
              <a:endCxn id="102" idx="3"/>
            </p:cNvCxnSpPr>
            <p:nvPr/>
          </p:nvCxnSpPr>
          <p:spPr>
            <a:xfrm flipV="1">
              <a:off x="4594999" y="4003362"/>
              <a:ext cx="575912" cy="405628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4D77DDC-1839-4DC9-8073-A0DBA3957558}"/>
                </a:ext>
              </a:extLst>
            </p:cNvPr>
            <p:cNvCxnSpPr>
              <a:cxnSpLocks/>
              <a:stCxn id="103" idx="0"/>
              <a:endCxn id="82" idx="4"/>
            </p:cNvCxnSpPr>
            <p:nvPr/>
          </p:nvCxnSpPr>
          <p:spPr>
            <a:xfrm flipV="1">
              <a:off x="4484080" y="3578714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557B2F0-9AF2-4B90-B024-839DFE4E2816}"/>
                </a:ext>
              </a:extLst>
            </p:cNvPr>
            <p:cNvCxnSpPr>
              <a:cxnSpLocks/>
              <a:stCxn id="82" idx="6"/>
              <a:endCxn id="102" idx="1"/>
            </p:cNvCxnSpPr>
            <p:nvPr/>
          </p:nvCxnSpPr>
          <p:spPr>
            <a:xfrm>
              <a:off x="4640944" y="3421850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8A4A21E-2548-4D9B-9FE6-D7BBABB7BD13}"/>
                </a:ext>
              </a:extLst>
            </p:cNvPr>
            <p:cNvSpPr/>
            <p:nvPr/>
          </p:nvSpPr>
          <p:spPr>
            <a:xfrm>
              <a:off x="2384171" y="3968162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9D51213-5D5D-4F69-9E2B-80E6E620E2FF}"/>
                </a:ext>
              </a:extLst>
            </p:cNvPr>
            <p:cNvSpPr txBox="1"/>
            <p:nvPr/>
          </p:nvSpPr>
          <p:spPr>
            <a:xfrm>
              <a:off x="2636885" y="3494076"/>
              <a:ext cx="32597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5E73D75C-A79C-44DE-85CD-29EF5FC482BB}"/>
                </a:ext>
              </a:extLst>
            </p:cNvPr>
            <p:cNvSpPr txBox="1"/>
            <p:nvPr/>
          </p:nvSpPr>
          <p:spPr>
            <a:xfrm>
              <a:off x="2637573" y="4462872"/>
              <a:ext cx="3137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191D4D5-9B49-4427-91CA-BC9D9DD4AAA8}"/>
                </a:ext>
              </a:extLst>
            </p:cNvPr>
            <p:cNvSpPr txBox="1"/>
            <p:nvPr/>
          </p:nvSpPr>
          <p:spPr>
            <a:xfrm>
              <a:off x="3324387" y="3920820"/>
              <a:ext cx="327503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AF26685-CC1A-4AFF-8938-EF7B4005C203}"/>
                </a:ext>
              </a:extLst>
            </p:cNvPr>
            <p:cNvSpPr txBox="1"/>
            <p:nvPr/>
          </p:nvSpPr>
          <p:spPr>
            <a:xfrm>
              <a:off x="4189063" y="3748231"/>
              <a:ext cx="34420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1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1E68988-4F20-48EC-AF33-69F26330903E}"/>
                </a:ext>
              </a:extLst>
            </p:cNvPr>
            <p:cNvSpPr txBox="1"/>
            <p:nvPr/>
          </p:nvSpPr>
          <p:spPr>
            <a:xfrm>
              <a:off x="3657869" y="3120202"/>
              <a:ext cx="376287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3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D411E08-A34E-42A1-B1A6-47AD9E2B6E87}"/>
                </a:ext>
              </a:extLst>
            </p:cNvPr>
            <p:cNvSpPr txBox="1"/>
            <p:nvPr/>
          </p:nvSpPr>
          <p:spPr>
            <a:xfrm>
              <a:off x="3749686" y="4647464"/>
              <a:ext cx="3341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84DEA9D-4E24-4A80-86A0-15E074DBAE3A}"/>
                </a:ext>
              </a:extLst>
            </p:cNvPr>
            <p:cNvSpPr txBox="1"/>
            <p:nvPr/>
          </p:nvSpPr>
          <p:spPr>
            <a:xfrm>
              <a:off x="4757806" y="3193846"/>
              <a:ext cx="38645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6E2B01F0-DE67-4B92-98E3-671D3F41F947}"/>
                </a:ext>
              </a:extLst>
            </p:cNvPr>
            <p:cNvSpPr txBox="1"/>
            <p:nvPr/>
          </p:nvSpPr>
          <p:spPr>
            <a:xfrm>
              <a:off x="4786253" y="4169608"/>
              <a:ext cx="3387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990BBAE1-5B5F-40C3-B467-CB9CDA24F372}"/>
                </a:ext>
              </a:extLst>
            </p:cNvPr>
            <p:cNvCxnSpPr>
              <a:cxnSpLocks/>
              <a:stCxn id="87" idx="5"/>
              <a:endCxn id="103" idx="1"/>
            </p:cNvCxnSpPr>
            <p:nvPr/>
          </p:nvCxnSpPr>
          <p:spPr>
            <a:xfrm>
              <a:off x="3377538" y="3689634"/>
              <a:ext cx="995622" cy="719356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1C295FD-D2BE-4C4A-90A8-A10053A6CB9E}"/>
                </a:ext>
              </a:extLst>
            </p:cNvPr>
            <p:cNvSpPr txBox="1"/>
            <p:nvPr/>
          </p:nvSpPr>
          <p:spPr>
            <a:xfrm>
              <a:off x="3741481" y="3660968"/>
              <a:ext cx="31218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ea typeface="楷体" panose="02010609060101010101" pitchFamily="49" charset="-122"/>
                </a:rPr>
                <a:t>2</a:t>
              </a:r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FF7DE89-D93C-4487-87DD-511D49DB7BE3}"/>
                </a:ext>
              </a:extLst>
            </p:cNvPr>
            <p:cNvSpPr/>
            <p:nvPr/>
          </p:nvSpPr>
          <p:spPr>
            <a:xfrm>
              <a:off x="5124967" y="3735578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F83A4BE-C27C-4FEF-9BCA-9CAD51A152A8}"/>
                </a:ext>
              </a:extLst>
            </p:cNvPr>
            <p:cNvSpPr/>
            <p:nvPr/>
          </p:nvSpPr>
          <p:spPr>
            <a:xfrm>
              <a:off x="4327216" y="4363046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内容占位符 2">
            <a:extLst>
              <a:ext uri="{FF2B5EF4-FFF2-40B4-BE49-F238E27FC236}">
                <a16:creationId xmlns:a16="http://schemas.microsoft.com/office/drawing/2014/main" id="{C6CD7E9F-476F-4DE3-9D6D-294379C59B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Graph distance</a:t>
            </a:r>
            <a:endParaRPr lang="zh-CN" altLang="en-US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15801A1-8B18-4AD3-9B46-CB36C8940A87}"/>
              </a:ext>
            </a:extLst>
          </p:cNvPr>
          <p:cNvGrpSpPr/>
          <p:nvPr/>
        </p:nvGrpSpPr>
        <p:grpSpPr>
          <a:xfrm>
            <a:off x="6223126" y="1702788"/>
            <a:ext cx="3724806" cy="4328241"/>
            <a:chOff x="6230931" y="1572965"/>
            <a:chExt cx="3773982" cy="438538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A375EEF-8C6F-4767-8DA0-2E2645087040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DA932FF2-9FF5-48ED-BB62-D79585CFF15A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A5E1C4FA-585F-4AAA-B522-4DC53F9F7B6A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160FC17E-D638-4855-A36F-2F37193FCA5B}"/>
                    </a:ext>
                  </a:extLst>
                </p:cNvPr>
                <p:cNvCxnSpPr>
                  <a:cxnSpLocks/>
                  <a:stCxn id="152" idx="7"/>
                  <a:endCxn id="15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>
                  <a:extLst>
                    <a:ext uri="{FF2B5EF4-FFF2-40B4-BE49-F238E27FC236}">
                      <a16:creationId xmlns:a16="http://schemas.microsoft.com/office/drawing/2014/main" id="{E4245EFA-18EF-4993-8D96-5FFD953B9F2F}"/>
                    </a:ext>
                  </a:extLst>
                </p:cNvPr>
                <p:cNvCxnSpPr>
                  <a:cxnSpLocks/>
                  <a:stCxn id="150" idx="6"/>
                  <a:endCxn id="147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ED39F725-DB57-4DC0-8AAF-F035BAF4E7F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B6601567-E24D-4EA1-BDF6-6E7D5154D031}"/>
                    </a:ext>
                  </a:extLst>
                </p:cNvPr>
                <p:cNvCxnSpPr>
                  <a:cxnSpLocks/>
                  <a:stCxn id="147" idx="6"/>
                  <a:endCxn id="153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0F7E7455-0047-46E2-9CF8-4ECB00B0438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椭圆 152">
                  <a:extLst>
                    <a:ext uri="{FF2B5EF4-FFF2-40B4-BE49-F238E27FC236}">
                      <a16:creationId xmlns:a16="http://schemas.microsoft.com/office/drawing/2014/main" id="{6F9D123E-0F12-48E6-889C-888A378C12D8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EBC49F0F-9D41-43E8-A150-C823BCBFC065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4BBA489C-FF51-4072-AC59-AE50C54E459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0D9A7D5E-05B3-488D-9F5B-755EF606E848}"/>
                    </a:ext>
                  </a:extLst>
                </p:cNvPr>
                <p:cNvCxnSpPr>
                  <a:cxnSpLocks/>
                  <a:stCxn id="144" idx="7"/>
                  <a:endCxn id="14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552B6F46-9FA7-45C3-A940-417B9EFD7EB5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9115357-2646-40C1-BA61-9FB225F2C3A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68811864-A009-4781-B4C5-7C5E5A0EFC88}"/>
                    </a:ext>
                  </a:extLst>
                </p:cNvPr>
                <p:cNvCxnSpPr>
                  <a:cxnSpLocks/>
                  <a:stCxn id="141" idx="0"/>
                  <a:endCxn id="138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3D89863F-67C7-460C-9244-2A0588922210}"/>
                    </a:ext>
                  </a:extLst>
                </p:cNvPr>
                <p:cNvCxnSpPr>
                  <a:cxnSpLocks/>
                  <a:stCxn id="138" idx="6"/>
                  <a:endCxn id="146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9149CDE2-BB3C-4B9B-89AA-B49320AF444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38A6DFD4-BEE6-4766-8F15-EABD6C1863AE}"/>
                    </a:ext>
                  </a:extLst>
                </p:cNvPr>
                <p:cNvCxnSpPr>
                  <a:cxnSpLocks/>
                  <a:stCxn id="140" idx="5"/>
                  <a:endCxn id="14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7896098E-0DBC-421F-A1F5-D404E32A447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C398C805-754B-4A6D-99D4-365DA2E13045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C875AAAD-08EE-44C9-B322-5159C5A4043D}"/>
                    </a:ext>
                  </a:extLst>
                </p:cNvPr>
                <p:cNvCxnSpPr>
                  <a:cxnSpLocks/>
                  <a:stCxn id="135" idx="7"/>
                  <a:endCxn id="132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E4A3E06A-41A3-44FF-A365-933DEB0CB9B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4D1C3135-60CE-44BD-8A29-BBD575F34A3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7D7645C0-8989-4E1C-8AD7-B3AB0A8E8F54}"/>
                    </a:ext>
                  </a:extLst>
                </p:cNvPr>
                <p:cNvCxnSpPr>
                  <a:cxnSpLocks/>
                  <a:stCxn id="133" idx="7"/>
                  <a:endCxn id="137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4561DD4A-7F47-4BBB-81A1-8979ECDD2CA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1264F65E-A248-40A1-A71E-C4616926B383}"/>
                    </a:ext>
                  </a:extLst>
                </p:cNvPr>
                <p:cNvCxnSpPr>
                  <a:cxnSpLocks/>
                  <a:stCxn id="132" idx="5"/>
                  <a:endCxn id="133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4A15452B-4546-4F53-BE67-787BCC8AC15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54FF433D-E2C6-4CEA-8F7C-7DF62C0A2AAA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71BB7892-3C91-4F61-B84F-6632D7A31D59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BBF45BEF-B347-45A5-9A86-1CC0DFF2E643}"/>
                    </a:ext>
                  </a:extLst>
                </p:cNvPr>
                <p:cNvCxnSpPr>
                  <a:cxnSpLocks/>
                  <a:stCxn id="126" idx="4"/>
                  <a:endCxn id="122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E712AFA2-D1ED-4788-95F4-CA8FB753B416}"/>
                    </a:ext>
                  </a:extLst>
                </p:cNvPr>
                <p:cNvCxnSpPr>
                  <a:cxnSpLocks/>
                  <a:stCxn id="129" idx="7"/>
                  <a:endCxn id="12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99CC2F42-39CA-40BD-A903-DC62F1C23765}"/>
                    </a:ext>
                  </a:extLst>
                </p:cNvPr>
                <p:cNvCxnSpPr>
                  <a:cxnSpLocks/>
                  <a:stCxn id="122" idx="6"/>
                  <a:endCxn id="12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C0B4E571-C191-4860-806A-53B982920F4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F1B64758-D989-40A1-8EDE-5BD6F68F30DA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A25C9759-12E7-4F56-A96A-4F7F86196F3F}"/>
                    </a:ext>
                  </a:extLst>
                </p:cNvPr>
                <p:cNvCxnSpPr>
                  <a:cxnSpLocks/>
                  <a:stCxn id="127" idx="7"/>
                  <a:endCxn id="13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24054858-EF96-40A6-A73D-B5D5174EA30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5BAF78F7-044B-46F1-A112-9FD5F439237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DF0C43D-C7CE-4904-9DE1-E7D913C3BDFD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19DF9977-A03E-41B4-9185-73D5CCBBBCBB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8524ADC1-F090-4730-962D-D7DBE7FAA702}"/>
                    </a:ext>
                  </a:extLst>
                </p:cNvPr>
                <p:cNvCxnSpPr>
                  <a:cxnSpLocks/>
                  <a:stCxn id="115" idx="6"/>
                  <a:endCxn id="118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5A61254A-F414-4B97-9744-5CE2836F5BF4}"/>
                    </a:ext>
                  </a:extLst>
                </p:cNvPr>
                <p:cNvCxnSpPr>
                  <a:cxnSpLocks/>
                  <a:stCxn id="120" idx="5"/>
                  <a:endCxn id="115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28F57985-A015-4160-A4D8-B03B0F47E4A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1BD7B8AD-A96B-472F-9718-E17038EB9370}"/>
                    </a:ext>
                  </a:extLst>
                </p:cNvPr>
                <p:cNvCxnSpPr>
                  <a:cxnSpLocks/>
                  <a:stCxn id="118" idx="7"/>
                  <a:endCxn id="12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1A455161-8A88-40B1-B6F2-85782E243DF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4E669FC2-6566-45B6-8949-5180C17FBD4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7" name="左大括号 106">
              <a:extLst>
                <a:ext uri="{FF2B5EF4-FFF2-40B4-BE49-F238E27FC236}">
                  <a16:creationId xmlns:a16="http://schemas.microsoft.com/office/drawing/2014/main" id="{6D678EB9-8770-4DCA-A5CF-818F99C87B69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66DC63D-FF5B-4B49-A87C-93A5484B22F7}"/>
                </a:ext>
              </a:extLst>
            </p:cNvPr>
            <p:cNvSpPr txBox="1"/>
            <p:nvPr/>
          </p:nvSpPr>
          <p:spPr>
            <a:xfrm>
              <a:off x="6230931" y="3875692"/>
              <a:ext cx="936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min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BD8E3B7-4F27-4405-AD86-1FBE293B3710}"/>
                </a:ext>
              </a:extLst>
            </p:cNvPr>
            <p:cNvSpPr txBox="1"/>
            <p:nvPr/>
          </p:nvSpPr>
          <p:spPr>
            <a:xfrm>
              <a:off x="7835187" y="1572965"/>
              <a:ext cx="2057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ea typeface="楷体" panose="02010609060101010101" pitchFamily="49" charset="-122"/>
                </a:rPr>
                <a:t>sum of length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60AC1F68-4E8F-4FF5-9EF9-3FC7CBBB4208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6252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C172F8-95BA-452D-93B2-B2A05C72A1A0}"/>
              </a:ext>
            </a:extLst>
          </p:cNvPr>
          <p:cNvGrpSpPr/>
          <p:nvPr/>
        </p:nvGrpSpPr>
        <p:grpSpPr>
          <a:xfrm>
            <a:off x="2244068" y="3082590"/>
            <a:ext cx="3054524" cy="1568651"/>
            <a:chOff x="224406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308057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312651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418711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251185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339429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251185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328337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296965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445489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434397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450084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224406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323743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498486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418711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CB452D-6AE8-42C9-A31D-498C8CB32B91}"/>
              </a:ext>
            </a:extLst>
          </p:cNvPr>
          <p:cNvGrpSpPr/>
          <p:nvPr/>
        </p:nvGrpSpPr>
        <p:grpSpPr>
          <a:xfrm>
            <a:off x="5447428" y="1702788"/>
            <a:ext cx="4931020" cy="4328241"/>
            <a:chOff x="5444987" y="1572965"/>
            <a:chExt cx="4996118" cy="4385384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8CBCC45-A240-40D0-A6F4-B5FDB023FFFB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9EA176A-0FFD-4D13-B4DB-69410551C272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38F9DCD9-8215-44BD-8E0C-EF8C826143E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578FAD1C-833A-4DFE-BDE9-C2B4F2835770}"/>
                    </a:ext>
                  </a:extLst>
                </p:cNvPr>
                <p:cNvCxnSpPr>
                  <a:cxnSpLocks/>
                  <a:stCxn id="101" idx="7"/>
                  <a:endCxn id="9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8F8BB47-E39D-4B0B-BBD3-A9462E8E1DB0}"/>
                    </a:ext>
                  </a:extLst>
                </p:cNvPr>
                <p:cNvCxnSpPr>
                  <a:cxnSpLocks/>
                  <a:stCxn id="99" idx="6"/>
                  <a:endCxn id="9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2B4F3C9B-AEC8-40D0-AD98-E2C79A8CFEE6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1BDBCE7E-E829-480C-8381-80568ED781D6}"/>
                    </a:ext>
                  </a:extLst>
                </p:cNvPr>
                <p:cNvCxnSpPr>
                  <a:cxnSpLocks/>
                  <a:stCxn id="96" idx="6"/>
                  <a:endCxn id="10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A100571C-B01D-42C6-B22E-5ABB4F7733C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0AAF2FE7-C4C8-4E74-A785-7E96792078E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3B15A80-7B18-4A27-81E1-1B082CCA24B7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2384A893-1FED-404B-856A-BDA9B591F96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F7AD6070-D988-46C1-B255-1ACBDB59A632}"/>
                    </a:ext>
                  </a:extLst>
                </p:cNvPr>
                <p:cNvCxnSpPr>
                  <a:cxnSpLocks/>
                  <a:stCxn id="89" idx="7"/>
                  <a:endCxn id="8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1108E833-08D4-4F52-9EBB-515F58BE694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3C2FFB8-9D1D-43FD-9EC2-0F081AF45040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60FBD870-959B-44CC-9677-4E016B54DB79}"/>
                    </a:ext>
                  </a:extLst>
                </p:cNvPr>
                <p:cNvCxnSpPr>
                  <a:cxnSpLocks/>
                  <a:stCxn id="86" idx="0"/>
                  <a:endCxn id="83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6FBFA9CA-D37E-4C74-9201-AAE4955DCFDE}"/>
                    </a:ext>
                  </a:extLst>
                </p:cNvPr>
                <p:cNvCxnSpPr>
                  <a:cxnSpLocks/>
                  <a:stCxn id="83" idx="6"/>
                  <a:endCxn id="9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AEC34BAC-F65F-4AD9-94BB-101ADDDC34F3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3105323E-B1F7-4FCD-9D05-09C36E14C9C4}"/>
                    </a:ext>
                  </a:extLst>
                </p:cNvPr>
                <p:cNvCxnSpPr>
                  <a:cxnSpLocks/>
                  <a:stCxn id="85" idx="5"/>
                  <a:endCxn id="86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AFF6B15A-1334-44A1-8E0F-27A520751AC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130C2FB-BF4B-49D7-9DB3-D4E09878F459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FC9889C-9B83-41E1-A3FF-FA0CE421C9A6}"/>
                    </a:ext>
                  </a:extLst>
                </p:cNvPr>
                <p:cNvCxnSpPr>
                  <a:cxnSpLocks/>
                  <a:stCxn id="77" idx="7"/>
                  <a:endCxn id="7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4CFAD62E-213A-4A38-B52D-394A3C86B47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4B43B479-AFC5-426B-89E4-F65EF611D633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FE19C33F-506F-4FD8-8B8E-A7400B34AA6F}"/>
                    </a:ext>
                  </a:extLst>
                </p:cNvPr>
                <p:cNvCxnSpPr>
                  <a:cxnSpLocks/>
                  <a:stCxn id="75" idx="7"/>
                  <a:endCxn id="82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E51F6D82-697C-4F95-B885-A02D6B26FF0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30D6FCCC-EAA3-4C8B-BF2A-51C4AA08DFAB}"/>
                    </a:ext>
                  </a:extLst>
                </p:cNvPr>
                <p:cNvCxnSpPr>
                  <a:cxnSpLocks/>
                  <a:stCxn id="74" idx="5"/>
                  <a:endCxn id="7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3A938D52-2720-409B-BDB6-A436B9B66EC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4B11FA2-753F-4684-AB04-A83C7792D6DE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D771BB3C-CDF5-448E-9203-590B4FCC284D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E0970D11-CB6D-4553-BB9A-426D18E2E401}"/>
                    </a:ext>
                  </a:extLst>
                </p:cNvPr>
                <p:cNvCxnSpPr>
                  <a:cxnSpLocks/>
                  <a:stCxn id="64" idx="4"/>
                  <a:endCxn id="6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5C9FF39A-81CF-42F4-AA2E-A087A4D7FF71}"/>
                    </a:ext>
                  </a:extLst>
                </p:cNvPr>
                <p:cNvCxnSpPr>
                  <a:cxnSpLocks/>
                  <a:stCxn id="67" idx="7"/>
                  <a:endCxn id="6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15E5D98A-1F93-403E-AB6F-A41FAF153A13}"/>
                    </a:ext>
                  </a:extLst>
                </p:cNvPr>
                <p:cNvCxnSpPr>
                  <a:cxnSpLocks/>
                  <a:stCxn id="60" idx="6"/>
                  <a:endCxn id="6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0F567A44-A663-4A48-95B4-5535C801A83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AC9FE000-7507-443D-AF9C-2A3A4832275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40D060A0-E134-4005-ABB3-10579374CE3D}"/>
                    </a:ext>
                  </a:extLst>
                </p:cNvPr>
                <p:cNvCxnSpPr>
                  <a:cxnSpLocks/>
                  <a:stCxn id="65" idx="7"/>
                  <a:endCxn id="72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9B4C9466-A105-47AB-A3FE-61CE21A9152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16406F0-BB80-4B94-AD74-4456543532C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56FB7C0-83A9-49F5-A924-46FBD4690D8E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429147A2-C0A4-49F2-8F28-7427F3C0AA98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AC3D29A-A596-40F3-8595-56649BBCEACD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1551F600-7F92-4935-B9AE-CF3F728E0869}"/>
                    </a:ext>
                  </a:extLst>
                </p:cNvPr>
                <p:cNvCxnSpPr>
                  <a:cxnSpLocks/>
                  <a:stCxn id="55" idx="5"/>
                  <a:endCxn id="50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6E117F9-21D5-4F2A-B5AA-556B576B67E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8725D60-26E9-49F8-B770-CD02C702F8D8}"/>
                    </a:ext>
                  </a:extLst>
                </p:cNvPr>
                <p:cNvCxnSpPr>
                  <a:cxnSpLocks/>
                  <a:stCxn id="53" idx="7"/>
                  <a:endCxn id="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BF24D55D-4945-4A39-B013-70BBA6A6F9B8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C8A2122B-D618-4AFA-B709-08D4CF3C967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3" name="左大括号 42">
              <a:extLst>
                <a:ext uri="{FF2B5EF4-FFF2-40B4-BE49-F238E27FC236}">
                  <a16:creationId xmlns:a16="http://schemas.microsoft.com/office/drawing/2014/main" id="{A692256D-1CEA-470A-AACF-C96A81180E1B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2CEFB6D-8934-4ECF-BCE2-696813FE7D22}"/>
                    </a:ext>
                  </a:extLst>
                </p:cNvPr>
                <p:cNvSpPr txBox="1"/>
                <p:nvPr/>
              </p:nvSpPr>
              <p:spPr>
                <a:xfrm>
                  <a:off x="5444987" y="3482919"/>
                  <a:ext cx="1726926" cy="1216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0" dirty="0">
                      <a:ea typeface="楷体" panose="02010609060101010101" pitchFamily="49" charset="-122"/>
                    </a:rPr>
                    <a:t>generalized summation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⊕</m:t>
                      </m:r>
                    </m:oMath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2CEFB6D-8934-4ECF-BCE2-696813FE7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987" y="3482919"/>
                  <a:ext cx="1726926" cy="1216176"/>
                </a:xfrm>
                <a:prstGeom prst="rect">
                  <a:avLst/>
                </a:prstGeom>
                <a:blipFill>
                  <a:blip r:embed="rId3"/>
                  <a:stretch>
                    <a:fillRect l="-2867" t="-4061" r="-6452" b="-30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EB3F3ECF-3DE6-4A93-8E84-F403DDA16D07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0" dirty="0">
                      <a:ea typeface="楷体" panose="02010609060101010101" pitchFamily="49" charset="-122"/>
                    </a:rPr>
                    <a:t>generalized product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⊗</m:t>
                      </m:r>
                    </m:oMath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EB3F3ECF-3DE6-4A93-8E84-F403DDA16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l="-1566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0DD20E8-0F2F-4ED9-B8F6-79F6E2F7920A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55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E164-CB80-9D44-AC2B-DEE9577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Induction/Learning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06F4-670C-9B44-98A7-E3F7C25B20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available,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graphs?</a:t>
            </a:r>
          </a:p>
          <a:p>
            <a:pPr lvl="1"/>
            <a:r>
              <a:rPr lang="en-US" altLang="zh-CN" dirty="0"/>
              <a:t>Inductive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pPr lvl="1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Picture 4" descr="Image result for knowledge graphs">
            <a:extLst>
              <a:ext uri="{FF2B5EF4-FFF2-40B4-BE49-F238E27FC236}">
                <a16:creationId xmlns:a16="http://schemas.microsoft.com/office/drawing/2014/main" id="{90624632-AB30-F648-98BE-231D2506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4" y="3728938"/>
            <a:ext cx="3428607" cy="25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2173001-CE3A-D849-B9D3-FBB263229D85}"/>
              </a:ext>
            </a:extLst>
          </p:cNvPr>
          <p:cNvSpPr/>
          <p:nvPr/>
        </p:nvSpPr>
        <p:spPr>
          <a:xfrm>
            <a:off x="4251425" y="4738302"/>
            <a:ext cx="511408" cy="5376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16841-FBAD-9240-B6C2-81497FA3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7" y="4488364"/>
            <a:ext cx="7193368" cy="10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230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FBB4ED6E-5D4E-4BF4-9B9F-F597812BAFF5}"/>
              </a:ext>
            </a:extLst>
          </p:cNvPr>
          <p:cNvGrpSpPr/>
          <p:nvPr/>
        </p:nvGrpSpPr>
        <p:grpSpPr>
          <a:xfrm>
            <a:off x="918188" y="3006397"/>
            <a:ext cx="3054524" cy="1568651"/>
            <a:chOff x="91818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175469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180063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286123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118597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206841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118597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195749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164377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312901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301809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317496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91818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191155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365898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286123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DF87F33-023C-4B17-803D-5061E782F9C3}"/>
              </a:ext>
            </a:extLst>
          </p:cNvPr>
          <p:cNvGrpSpPr/>
          <p:nvPr/>
        </p:nvGrpSpPr>
        <p:grpSpPr>
          <a:xfrm>
            <a:off x="4422621" y="1702315"/>
            <a:ext cx="3889372" cy="4328241"/>
            <a:chOff x="6500387" y="1572965"/>
            <a:chExt cx="3940718" cy="4385384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05A4290C-C35B-4B08-BD9B-BCE43DA733A3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84AF7E1F-1E4B-4DE2-80CB-C34A5ADD17E7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07124A34-F1E2-4741-9A27-1BF3ABBFA23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BE81341A-5A62-4D5E-8F54-60E6E5FABC20}"/>
                    </a:ext>
                  </a:extLst>
                </p:cNvPr>
                <p:cNvCxnSpPr>
                  <a:cxnSpLocks/>
                  <a:stCxn id="320" idx="7"/>
                  <a:endCxn id="3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698BC96C-1AA4-4358-9F7B-A0178E77B779}"/>
                    </a:ext>
                  </a:extLst>
                </p:cNvPr>
                <p:cNvCxnSpPr>
                  <a:cxnSpLocks/>
                  <a:stCxn id="318" idx="6"/>
                  <a:endCxn id="31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椭圆 317">
                  <a:extLst>
                    <a:ext uri="{FF2B5EF4-FFF2-40B4-BE49-F238E27FC236}">
                      <a16:creationId xmlns:a16="http://schemas.microsoft.com/office/drawing/2014/main" id="{93C0BE28-53EE-417F-B70E-536C0CE9F14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A361B801-1D84-445A-A7B1-B9A41CD5BDDF}"/>
                    </a:ext>
                  </a:extLst>
                </p:cNvPr>
                <p:cNvCxnSpPr>
                  <a:cxnSpLocks/>
                  <a:stCxn id="315" idx="6"/>
                  <a:endCxn id="32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椭圆 319">
                  <a:extLst>
                    <a:ext uri="{FF2B5EF4-FFF2-40B4-BE49-F238E27FC236}">
                      <a16:creationId xmlns:a16="http://schemas.microsoft.com/office/drawing/2014/main" id="{EA38BCA9-35EF-420B-999F-84DBF7478EF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椭圆 320">
                  <a:extLst>
                    <a:ext uri="{FF2B5EF4-FFF2-40B4-BE49-F238E27FC236}">
                      <a16:creationId xmlns:a16="http://schemas.microsoft.com/office/drawing/2014/main" id="{3B20D2E5-AB9F-4F0C-BF25-6F1CD516C75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513A1461-7D6E-476D-BFCB-53FABC9763F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306" name="椭圆 305">
                  <a:extLst>
                    <a:ext uri="{FF2B5EF4-FFF2-40B4-BE49-F238E27FC236}">
                      <a16:creationId xmlns:a16="http://schemas.microsoft.com/office/drawing/2014/main" id="{2BA5097E-4F2F-424A-B5F9-533408117CA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14E09752-20F0-42E7-8898-EDE5FD2532D2}"/>
                    </a:ext>
                  </a:extLst>
                </p:cNvPr>
                <p:cNvCxnSpPr>
                  <a:cxnSpLocks/>
                  <a:stCxn id="312" idx="7"/>
                  <a:endCxn id="30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椭圆 307">
                  <a:extLst>
                    <a:ext uri="{FF2B5EF4-FFF2-40B4-BE49-F238E27FC236}">
                      <a16:creationId xmlns:a16="http://schemas.microsoft.com/office/drawing/2014/main" id="{C216A161-4CB9-4275-94BE-DF42E7A7B20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>
                  <a:extLst>
                    <a:ext uri="{FF2B5EF4-FFF2-40B4-BE49-F238E27FC236}">
                      <a16:creationId xmlns:a16="http://schemas.microsoft.com/office/drawing/2014/main" id="{DBF499F2-76C3-4925-9430-678E02C2F16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F7B5486F-A877-4243-B583-0FB0530E5AA9}"/>
                    </a:ext>
                  </a:extLst>
                </p:cNvPr>
                <p:cNvCxnSpPr>
                  <a:cxnSpLocks/>
                  <a:stCxn id="309" idx="0"/>
                  <a:endCxn id="30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40AB1FAE-2052-4A16-8FC8-8559E373021F}"/>
                    </a:ext>
                  </a:extLst>
                </p:cNvPr>
                <p:cNvCxnSpPr>
                  <a:cxnSpLocks/>
                  <a:stCxn id="306" idx="6"/>
                  <a:endCxn id="31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98C5741D-9C30-452B-BF8C-ED61A725869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4B5F6CD6-4223-4CB0-BF22-8741F5B9E9E5}"/>
                    </a:ext>
                  </a:extLst>
                </p:cNvPr>
                <p:cNvCxnSpPr>
                  <a:cxnSpLocks/>
                  <a:stCxn id="308" idx="5"/>
                  <a:endCxn id="30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A1F79074-8ECF-4E98-9EF1-280D4A7FB24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9940DA78-61A7-4976-9FA9-7668C32983B2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D976609E-6112-4406-AFFA-FF77BA85E5B1}"/>
                    </a:ext>
                  </a:extLst>
                </p:cNvPr>
                <p:cNvCxnSpPr>
                  <a:cxnSpLocks/>
                  <a:stCxn id="303" idx="7"/>
                  <a:endCxn id="30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椭圆 299">
                  <a:extLst>
                    <a:ext uri="{FF2B5EF4-FFF2-40B4-BE49-F238E27FC236}">
                      <a16:creationId xmlns:a16="http://schemas.microsoft.com/office/drawing/2014/main" id="{14A007B4-760A-4416-BBDC-9458A13902A1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>
                  <a:extLst>
                    <a:ext uri="{FF2B5EF4-FFF2-40B4-BE49-F238E27FC236}">
                      <a16:creationId xmlns:a16="http://schemas.microsoft.com/office/drawing/2014/main" id="{1A3E5CAD-0403-4A88-A6E5-DC60F6C22CC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ECFBAA89-51B5-4AC5-B208-1E75B6A9E8EB}"/>
                    </a:ext>
                  </a:extLst>
                </p:cNvPr>
                <p:cNvCxnSpPr>
                  <a:cxnSpLocks/>
                  <a:stCxn id="301" idx="7"/>
                  <a:endCxn id="30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椭圆 302">
                  <a:extLst>
                    <a:ext uri="{FF2B5EF4-FFF2-40B4-BE49-F238E27FC236}">
                      <a16:creationId xmlns:a16="http://schemas.microsoft.com/office/drawing/2014/main" id="{08BF6EB4-D3D0-498C-B271-E99D5D0542E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57257A50-04D1-4F6C-8AA9-62BAA561155C}"/>
                    </a:ext>
                  </a:extLst>
                </p:cNvPr>
                <p:cNvCxnSpPr>
                  <a:cxnSpLocks/>
                  <a:stCxn id="300" idx="5"/>
                  <a:endCxn id="30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椭圆 304">
                  <a:extLst>
                    <a:ext uri="{FF2B5EF4-FFF2-40B4-BE49-F238E27FC236}">
                      <a16:creationId xmlns:a16="http://schemas.microsoft.com/office/drawing/2014/main" id="{58ACB765-89AB-4E44-8DB8-EDD0EDB972E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EDA0296-8895-48C0-AD61-83D3F524266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90" name="椭圆 289">
                  <a:extLst>
                    <a:ext uri="{FF2B5EF4-FFF2-40B4-BE49-F238E27FC236}">
                      <a16:creationId xmlns:a16="http://schemas.microsoft.com/office/drawing/2014/main" id="{0B54833D-EA4E-4573-88EB-863DF19C4B4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4DC32F1-5A60-4EA3-AAE4-D7784A082593}"/>
                    </a:ext>
                  </a:extLst>
                </p:cNvPr>
                <p:cNvCxnSpPr>
                  <a:cxnSpLocks/>
                  <a:stCxn id="294" idx="4"/>
                  <a:endCxn id="29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1C1B9E2C-F628-47D4-94A7-54900AEFDA6B}"/>
                    </a:ext>
                  </a:extLst>
                </p:cNvPr>
                <p:cNvCxnSpPr>
                  <a:cxnSpLocks/>
                  <a:stCxn id="297" idx="7"/>
                  <a:endCxn id="29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36985CF2-0059-430E-9BCA-E6C1EE1E3A56}"/>
                    </a:ext>
                  </a:extLst>
                </p:cNvPr>
                <p:cNvCxnSpPr>
                  <a:cxnSpLocks/>
                  <a:stCxn id="290" idx="6"/>
                  <a:endCxn id="29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椭圆 293">
                  <a:extLst>
                    <a:ext uri="{FF2B5EF4-FFF2-40B4-BE49-F238E27FC236}">
                      <a16:creationId xmlns:a16="http://schemas.microsoft.com/office/drawing/2014/main" id="{3326B139-F779-4A7D-90F7-BE50BB6E7A2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>
                  <a:extLst>
                    <a:ext uri="{FF2B5EF4-FFF2-40B4-BE49-F238E27FC236}">
                      <a16:creationId xmlns:a16="http://schemas.microsoft.com/office/drawing/2014/main" id="{42CFE686-C20D-4A43-8A34-43A9FD08E62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53E2EE4B-1500-4FD4-9F22-8B0580E029D5}"/>
                    </a:ext>
                  </a:extLst>
                </p:cNvPr>
                <p:cNvCxnSpPr>
                  <a:cxnSpLocks/>
                  <a:stCxn id="295" idx="7"/>
                  <a:endCxn id="29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椭圆 296">
                  <a:extLst>
                    <a:ext uri="{FF2B5EF4-FFF2-40B4-BE49-F238E27FC236}">
                      <a16:creationId xmlns:a16="http://schemas.microsoft.com/office/drawing/2014/main" id="{4A7B05B9-CD17-4336-A384-6DE6C4AC058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>
                  <a:extLst>
                    <a:ext uri="{FF2B5EF4-FFF2-40B4-BE49-F238E27FC236}">
                      <a16:creationId xmlns:a16="http://schemas.microsoft.com/office/drawing/2014/main" id="{CC400475-80EC-40A6-93C5-B6E25A08119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>
                <a:extLst>
                  <a:ext uri="{FF2B5EF4-FFF2-40B4-BE49-F238E27FC236}">
                    <a16:creationId xmlns:a16="http://schemas.microsoft.com/office/drawing/2014/main" id="{89A16051-D284-479B-8FA2-4E4C9E4F3262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4CDC6588-D362-4045-AD3B-76B5CB81F36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E75515C-7F65-4B6F-987C-4ED48E01F659}"/>
                    </a:ext>
                  </a:extLst>
                </p:cNvPr>
                <p:cNvCxnSpPr>
                  <a:cxnSpLocks/>
                  <a:stCxn id="283" idx="6"/>
                  <a:endCxn id="28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AAFBFB4E-85DB-4C94-81F9-0D2A520ADB67}"/>
                    </a:ext>
                  </a:extLst>
                </p:cNvPr>
                <p:cNvCxnSpPr>
                  <a:cxnSpLocks/>
                  <a:stCxn id="288" idx="5"/>
                  <a:endCxn id="28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椭圆 285">
                  <a:extLst>
                    <a:ext uri="{FF2B5EF4-FFF2-40B4-BE49-F238E27FC236}">
                      <a16:creationId xmlns:a16="http://schemas.microsoft.com/office/drawing/2014/main" id="{949D89E4-DF73-43C1-BDC0-78E0EFA734FC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1F7657BD-5669-4AC5-85DC-E5C9B97FBBF8}"/>
                    </a:ext>
                  </a:extLst>
                </p:cNvPr>
                <p:cNvCxnSpPr>
                  <a:cxnSpLocks/>
                  <a:stCxn id="286" idx="7"/>
                  <a:endCxn id="28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7A424AED-B0C4-4262-8F6A-1190C8FD9B9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椭圆 288">
                  <a:extLst>
                    <a:ext uri="{FF2B5EF4-FFF2-40B4-BE49-F238E27FC236}">
                      <a16:creationId xmlns:a16="http://schemas.microsoft.com/office/drawing/2014/main" id="{B257EBBD-4170-455F-A198-5E258C49682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5" name="左大括号 274">
              <a:extLst>
                <a:ext uri="{FF2B5EF4-FFF2-40B4-BE49-F238E27FC236}">
                  <a16:creationId xmlns:a16="http://schemas.microsoft.com/office/drawing/2014/main" id="{4EF5A75D-7B54-4558-82DF-FCCEED79B2E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1B116DB6-D5B2-4EB8-8BEE-1A536640F373}"/>
              </a:ext>
            </a:extLst>
          </p:cNvPr>
          <p:cNvGrpSpPr/>
          <p:nvPr/>
        </p:nvGrpSpPr>
        <p:grpSpPr>
          <a:xfrm>
            <a:off x="8757833" y="2352347"/>
            <a:ext cx="3220079" cy="3519906"/>
            <a:chOff x="8764507" y="2740263"/>
            <a:chExt cx="3220079" cy="351990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3304B0-F136-47F1-A073-17BB4F216643}"/>
                </a:ext>
              </a:extLst>
            </p:cNvPr>
            <p:cNvSpPr txBox="1"/>
            <p:nvPr/>
          </p:nvSpPr>
          <p:spPr>
            <a:xfrm>
              <a:off x="8764577" y="2740263"/>
              <a:ext cx="20295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Katz index</a:t>
              </a:r>
              <a:endParaRPr lang="zh-CN" altLang="en-US" sz="24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59D80D-DF36-45BC-B10B-FF35D4EB3F2D}"/>
                </a:ext>
              </a:extLst>
            </p:cNvPr>
            <p:cNvSpPr txBox="1"/>
            <p:nvPr/>
          </p:nvSpPr>
          <p:spPr>
            <a:xfrm>
              <a:off x="8765932" y="3505705"/>
              <a:ext cx="32186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Personalized PageRank</a:t>
              </a:r>
              <a:endParaRPr lang="zh-CN" altLang="en-US" sz="24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5E346E6-22FD-450D-B598-F6835B4A14EF}"/>
                </a:ext>
              </a:extLst>
            </p:cNvPr>
            <p:cNvSpPr txBox="1"/>
            <p:nvPr/>
          </p:nvSpPr>
          <p:spPr>
            <a:xfrm>
              <a:off x="8765933" y="4269216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Graph distance</a:t>
              </a:r>
              <a:endParaRPr lang="zh-CN" altLang="en-US" sz="2400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E257F3-E3BA-4588-B808-601771907A48}"/>
                </a:ext>
              </a:extLst>
            </p:cNvPr>
            <p:cNvSpPr txBox="1"/>
            <p:nvPr/>
          </p:nvSpPr>
          <p:spPr>
            <a:xfrm>
              <a:off x="8764507" y="5040519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Widest path</a:t>
              </a:r>
              <a:endParaRPr lang="zh-CN" altLang="en-US" sz="2400" dirty="0"/>
            </a:p>
          </p:txBody>
        </p:sp>
        <p:sp>
          <p:nvSpPr>
            <p:cNvPr id="323" name="文本框 322">
              <a:extLst>
                <a:ext uri="{FF2B5EF4-FFF2-40B4-BE49-F238E27FC236}">
                  <a16:creationId xmlns:a16="http://schemas.microsoft.com/office/drawing/2014/main" id="{66378B1D-060E-4D8D-ADCF-4C39F9A9D760}"/>
                </a:ext>
              </a:extLst>
            </p:cNvPr>
            <p:cNvSpPr txBox="1"/>
            <p:nvPr/>
          </p:nvSpPr>
          <p:spPr>
            <a:xfrm>
              <a:off x="8764507" y="5798504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Most reliable path</a:t>
              </a:r>
              <a:endParaRPr lang="zh-CN" altLang="en-US" sz="2400" dirty="0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BDE3658-9BB1-47C7-AF25-59DA93D4794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415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39D499EE-3E54-4DC8-AB17-F196BB05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A1F03-687F-4A89-96FB-D8D3EB3D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Formulation</a:t>
            </a:r>
            <a:endParaRPr lang="zh-CN" altLang="en-US" dirty="0"/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FBB4ED6E-5D4E-4BF4-9B9F-F597812BAFF5}"/>
              </a:ext>
            </a:extLst>
          </p:cNvPr>
          <p:cNvGrpSpPr/>
          <p:nvPr/>
        </p:nvGrpSpPr>
        <p:grpSpPr>
          <a:xfrm>
            <a:off x="918188" y="3006402"/>
            <a:ext cx="3054524" cy="1568651"/>
            <a:chOff x="918188" y="3198909"/>
            <a:chExt cx="3054524" cy="156865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CE1469D-B9E0-48C4-86C4-F41370A82C6E}"/>
                </a:ext>
              </a:extLst>
            </p:cNvPr>
            <p:cNvSpPr/>
            <p:nvPr/>
          </p:nvSpPr>
          <p:spPr>
            <a:xfrm>
              <a:off x="175469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72C8E9B-2154-4B17-B40B-8CADDFF4CAA1}"/>
                </a:ext>
              </a:extLst>
            </p:cNvPr>
            <p:cNvCxnSpPr>
              <a:cxnSpLocks/>
              <a:stCxn id="24" idx="4"/>
              <a:endCxn id="17" idx="0"/>
            </p:cNvCxnSpPr>
            <p:nvPr/>
          </p:nvCxnSpPr>
          <p:spPr>
            <a:xfrm>
              <a:off x="180063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EFA2440-265C-4431-ABC0-6D5AC90DB682}"/>
                </a:ext>
              </a:extLst>
            </p:cNvPr>
            <p:cNvSpPr/>
            <p:nvPr/>
          </p:nvSpPr>
          <p:spPr>
            <a:xfrm>
              <a:off x="286123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2FFA71-3B03-4CE1-8D35-A960C1F1E321}"/>
                </a:ext>
              </a:extLst>
            </p:cNvPr>
            <p:cNvCxnSpPr>
              <a:cxnSpLocks/>
              <a:stCxn id="28" idx="7"/>
              <a:endCxn id="24" idx="3"/>
            </p:cNvCxnSpPr>
            <p:nvPr/>
          </p:nvCxnSpPr>
          <p:spPr>
            <a:xfrm flipV="1">
              <a:off x="118597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34FABB0-FBDE-4837-9B49-C67D366416CD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 flipV="1">
              <a:off x="206841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9CBAAE-3D69-402D-80A7-3FB327573F8D}"/>
                </a:ext>
              </a:extLst>
            </p:cNvPr>
            <p:cNvCxnSpPr>
              <a:cxnSpLocks/>
              <a:stCxn id="28" idx="5"/>
              <a:endCxn id="17" idx="2"/>
            </p:cNvCxnSpPr>
            <p:nvPr/>
          </p:nvCxnSpPr>
          <p:spPr>
            <a:xfrm>
              <a:off x="118597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72C255-23B8-4980-9350-7E2BE7C1E97D}"/>
                </a:ext>
              </a:extLst>
            </p:cNvPr>
            <p:cNvCxnSpPr>
              <a:cxnSpLocks/>
              <a:stCxn id="24" idx="6"/>
              <a:endCxn id="19" idx="2"/>
            </p:cNvCxnSpPr>
            <p:nvPr/>
          </p:nvCxnSpPr>
          <p:spPr>
            <a:xfrm flipV="1">
              <a:off x="195749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093078-CD00-4E53-856B-DADB2421230A}"/>
                </a:ext>
              </a:extLst>
            </p:cNvPr>
            <p:cNvSpPr/>
            <p:nvPr/>
          </p:nvSpPr>
          <p:spPr>
            <a:xfrm>
              <a:off x="164377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1035F9-CF38-4028-9C1F-A03E7E655912}"/>
                </a:ext>
              </a:extLst>
            </p:cNvPr>
            <p:cNvCxnSpPr>
              <a:cxnSpLocks/>
              <a:stCxn id="40" idx="7"/>
              <a:endCxn id="39" idx="3"/>
            </p:cNvCxnSpPr>
            <p:nvPr/>
          </p:nvCxnSpPr>
          <p:spPr>
            <a:xfrm flipV="1">
              <a:off x="312901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99BEC55-3AB8-4AF1-AD75-E71D42E7E57E}"/>
                </a:ext>
              </a:extLst>
            </p:cNvPr>
            <p:cNvCxnSpPr>
              <a:cxnSpLocks/>
              <a:stCxn id="40" idx="0"/>
              <a:endCxn id="19" idx="4"/>
            </p:cNvCxnSpPr>
            <p:nvPr/>
          </p:nvCxnSpPr>
          <p:spPr>
            <a:xfrm flipV="1">
              <a:off x="301809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D7E5EE9-3F2D-49B3-8CE6-C977508278DB}"/>
                </a:ext>
              </a:extLst>
            </p:cNvPr>
            <p:cNvCxnSpPr>
              <a:cxnSpLocks/>
              <a:stCxn id="19" idx="6"/>
              <a:endCxn id="39" idx="1"/>
            </p:cNvCxnSpPr>
            <p:nvPr/>
          </p:nvCxnSpPr>
          <p:spPr>
            <a:xfrm>
              <a:off x="317496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965F90-04C1-4B70-81C0-0850CE85781A}"/>
                </a:ext>
              </a:extLst>
            </p:cNvPr>
            <p:cNvSpPr/>
            <p:nvPr/>
          </p:nvSpPr>
          <p:spPr>
            <a:xfrm>
              <a:off x="91818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356CF1-6D9E-40A2-AA95-5FF0FD5DD323}"/>
                </a:ext>
              </a:extLst>
            </p:cNvPr>
            <p:cNvCxnSpPr>
              <a:cxnSpLocks/>
              <a:stCxn id="24" idx="5"/>
              <a:endCxn id="40" idx="1"/>
            </p:cNvCxnSpPr>
            <p:nvPr/>
          </p:nvCxnSpPr>
          <p:spPr>
            <a:xfrm>
              <a:off x="191155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94C1033-1E65-44EB-8233-EE2667EE8B85}"/>
                </a:ext>
              </a:extLst>
            </p:cNvPr>
            <p:cNvSpPr/>
            <p:nvPr/>
          </p:nvSpPr>
          <p:spPr>
            <a:xfrm>
              <a:off x="365898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AB2333D-3327-41C8-898B-CA3775C7900D}"/>
                </a:ext>
              </a:extLst>
            </p:cNvPr>
            <p:cNvSpPr/>
            <p:nvPr/>
          </p:nvSpPr>
          <p:spPr>
            <a:xfrm>
              <a:off x="286123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36B1C6B1-0BE7-4179-8A77-8EF202C7612F}"/>
              </a:ext>
            </a:extLst>
          </p:cNvPr>
          <p:cNvGrpSpPr/>
          <p:nvPr/>
        </p:nvGrpSpPr>
        <p:grpSpPr>
          <a:xfrm>
            <a:off x="8764507" y="2547756"/>
            <a:ext cx="2908340" cy="2761921"/>
            <a:chOff x="8634967" y="2740263"/>
            <a:chExt cx="2908340" cy="2761921"/>
          </a:xfrm>
        </p:grpSpPr>
        <p:pic>
          <p:nvPicPr>
            <p:cNvPr id="222" name="Picture 6" descr="🙁">
              <a:extLst>
                <a:ext uri="{FF2B5EF4-FFF2-40B4-BE49-F238E27FC236}">
                  <a16:creationId xmlns:a16="http://schemas.microsoft.com/office/drawing/2014/main" id="{D45E2B2B-04BC-40FF-9289-9A5E980B1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495" y="4301704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3304B0-F136-47F1-A073-17BB4F216643}"/>
                </a:ext>
              </a:extLst>
            </p:cNvPr>
            <p:cNvSpPr txBox="1"/>
            <p:nvPr/>
          </p:nvSpPr>
          <p:spPr>
            <a:xfrm>
              <a:off x="8635037" y="2740263"/>
              <a:ext cx="20295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inductive</a:t>
              </a:r>
              <a:endParaRPr lang="zh-CN" altLang="en-US" sz="24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59D80D-DF36-45BC-B10B-FF35D4EB3F2D}"/>
                </a:ext>
              </a:extLst>
            </p:cNvPr>
            <p:cNvSpPr txBox="1"/>
            <p:nvPr/>
          </p:nvSpPr>
          <p:spPr>
            <a:xfrm>
              <a:off x="8636393" y="3505705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interpretable</a:t>
              </a:r>
              <a:endParaRPr lang="zh-CN" altLang="en-US" sz="24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5E346E6-22FD-450D-B598-F6835B4A14EF}"/>
                </a:ext>
              </a:extLst>
            </p:cNvPr>
            <p:cNvSpPr txBox="1"/>
            <p:nvPr/>
          </p:nvSpPr>
          <p:spPr>
            <a:xfrm>
              <a:off x="8636393" y="4269216"/>
              <a:ext cx="22617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not scalable</a:t>
              </a:r>
              <a:endParaRPr lang="zh-CN" altLang="en-US" sz="2400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0E257F3-E3BA-4588-B808-601771907A48}"/>
                </a:ext>
              </a:extLst>
            </p:cNvPr>
            <p:cNvSpPr txBox="1"/>
            <p:nvPr/>
          </p:nvSpPr>
          <p:spPr>
            <a:xfrm>
              <a:off x="8634967" y="5040519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handcraft</a:t>
              </a:r>
              <a:endParaRPr lang="zh-CN" altLang="en-US" sz="2400" dirty="0"/>
            </a:p>
          </p:txBody>
        </p:sp>
        <p:pic>
          <p:nvPicPr>
            <p:cNvPr id="116" name="Picture 6" descr="🙁">
              <a:extLst>
                <a:ext uri="{FF2B5EF4-FFF2-40B4-BE49-F238E27FC236}">
                  <a16:creationId xmlns:a16="http://schemas.microsoft.com/office/drawing/2014/main" id="{87152F88-D0F9-4F52-AF1C-FA6C963E4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3729" y="5052722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😄">
              <a:extLst>
                <a:ext uri="{FF2B5EF4-FFF2-40B4-BE49-F238E27FC236}">
                  <a16:creationId xmlns:a16="http://schemas.microsoft.com/office/drawing/2014/main" id="{5A6C7DF5-5E67-44F9-A350-500F2BB03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4947" y="3555482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😄">
              <a:extLst>
                <a:ext uri="{FF2B5EF4-FFF2-40B4-BE49-F238E27FC236}">
                  <a16:creationId xmlns:a16="http://schemas.microsoft.com/office/drawing/2014/main" id="{23D55A59-0FEC-401D-8FC8-BECF51DA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495" y="2787829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DF87F33-023C-4B17-803D-5061E782F9C3}"/>
              </a:ext>
            </a:extLst>
          </p:cNvPr>
          <p:cNvGrpSpPr/>
          <p:nvPr/>
        </p:nvGrpSpPr>
        <p:grpSpPr>
          <a:xfrm>
            <a:off x="4422621" y="1702320"/>
            <a:ext cx="3889372" cy="4328241"/>
            <a:chOff x="6500387" y="1572965"/>
            <a:chExt cx="3940718" cy="4385384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05A4290C-C35B-4B08-BD9B-BCE43DA733A3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84AF7E1F-1E4B-4DE2-80CB-C34A5ADD17E7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315" name="椭圆 314">
                  <a:extLst>
                    <a:ext uri="{FF2B5EF4-FFF2-40B4-BE49-F238E27FC236}">
                      <a16:creationId xmlns:a16="http://schemas.microsoft.com/office/drawing/2014/main" id="{07124A34-F1E2-4741-9A27-1BF3ABBFA23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BE81341A-5A62-4D5E-8F54-60E6E5FABC20}"/>
                    </a:ext>
                  </a:extLst>
                </p:cNvPr>
                <p:cNvCxnSpPr>
                  <a:cxnSpLocks/>
                  <a:stCxn id="320" idx="7"/>
                  <a:endCxn id="3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698BC96C-1AA4-4358-9F7B-A0178E77B779}"/>
                    </a:ext>
                  </a:extLst>
                </p:cNvPr>
                <p:cNvCxnSpPr>
                  <a:cxnSpLocks/>
                  <a:stCxn id="318" idx="6"/>
                  <a:endCxn id="31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椭圆 317">
                  <a:extLst>
                    <a:ext uri="{FF2B5EF4-FFF2-40B4-BE49-F238E27FC236}">
                      <a16:creationId xmlns:a16="http://schemas.microsoft.com/office/drawing/2014/main" id="{93C0BE28-53EE-417F-B70E-536C0CE9F14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A361B801-1D84-445A-A7B1-B9A41CD5BDDF}"/>
                    </a:ext>
                  </a:extLst>
                </p:cNvPr>
                <p:cNvCxnSpPr>
                  <a:cxnSpLocks/>
                  <a:stCxn id="315" idx="6"/>
                  <a:endCxn id="32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椭圆 319">
                  <a:extLst>
                    <a:ext uri="{FF2B5EF4-FFF2-40B4-BE49-F238E27FC236}">
                      <a16:creationId xmlns:a16="http://schemas.microsoft.com/office/drawing/2014/main" id="{EA38BCA9-35EF-420B-999F-84DBF7478EF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椭圆 320">
                  <a:extLst>
                    <a:ext uri="{FF2B5EF4-FFF2-40B4-BE49-F238E27FC236}">
                      <a16:creationId xmlns:a16="http://schemas.microsoft.com/office/drawing/2014/main" id="{3B20D2E5-AB9F-4F0C-BF25-6F1CD516C75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513A1461-7D6E-476D-BFCB-53FABC9763F4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306" name="椭圆 305">
                  <a:extLst>
                    <a:ext uri="{FF2B5EF4-FFF2-40B4-BE49-F238E27FC236}">
                      <a16:creationId xmlns:a16="http://schemas.microsoft.com/office/drawing/2014/main" id="{2BA5097E-4F2F-424A-B5F9-533408117CA6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14E09752-20F0-42E7-8898-EDE5FD2532D2}"/>
                    </a:ext>
                  </a:extLst>
                </p:cNvPr>
                <p:cNvCxnSpPr>
                  <a:cxnSpLocks/>
                  <a:stCxn id="312" idx="7"/>
                  <a:endCxn id="30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椭圆 307">
                  <a:extLst>
                    <a:ext uri="{FF2B5EF4-FFF2-40B4-BE49-F238E27FC236}">
                      <a16:creationId xmlns:a16="http://schemas.microsoft.com/office/drawing/2014/main" id="{C216A161-4CB9-4275-94BE-DF42E7A7B207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椭圆 308">
                  <a:extLst>
                    <a:ext uri="{FF2B5EF4-FFF2-40B4-BE49-F238E27FC236}">
                      <a16:creationId xmlns:a16="http://schemas.microsoft.com/office/drawing/2014/main" id="{DBF499F2-76C3-4925-9430-678E02C2F16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F7B5486F-A877-4243-B583-0FB0530E5AA9}"/>
                    </a:ext>
                  </a:extLst>
                </p:cNvPr>
                <p:cNvCxnSpPr>
                  <a:cxnSpLocks/>
                  <a:stCxn id="309" idx="0"/>
                  <a:endCxn id="30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>
                  <a:extLst>
                    <a:ext uri="{FF2B5EF4-FFF2-40B4-BE49-F238E27FC236}">
                      <a16:creationId xmlns:a16="http://schemas.microsoft.com/office/drawing/2014/main" id="{40AB1FAE-2052-4A16-8FC8-8559E373021F}"/>
                    </a:ext>
                  </a:extLst>
                </p:cNvPr>
                <p:cNvCxnSpPr>
                  <a:cxnSpLocks/>
                  <a:stCxn id="306" idx="6"/>
                  <a:endCxn id="31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2" name="椭圆 311">
                  <a:extLst>
                    <a:ext uri="{FF2B5EF4-FFF2-40B4-BE49-F238E27FC236}">
                      <a16:creationId xmlns:a16="http://schemas.microsoft.com/office/drawing/2014/main" id="{98C5741D-9C30-452B-BF8C-ED61A725869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4B5F6CD6-4223-4CB0-BF22-8741F5B9E9E5}"/>
                    </a:ext>
                  </a:extLst>
                </p:cNvPr>
                <p:cNvCxnSpPr>
                  <a:cxnSpLocks/>
                  <a:stCxn id="308" idx="5"/>
                  <a:endCxn id="30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椭圆 313">
                  <a:extLst>
                    <a:ext uri="{FF2B5EF4-FFF2-40B4-BE49-F238E27FC236}">
                      <a16:creationId xmlns:a16="http://schemas.microsoft.com/office/drawing/2014/main" id="{A1F79074-8ECF-4E98-9EF1-280D4A7FB24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9940DA78-61A7-4976-9FA9-7668C32983B2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99" name="直接连接符 298">
                  <a:extLst>
                    <a:ext uri="{FF2B5EF4-FFF2-40B4-BE49-F238E27FC236}">
                      <a16:creationId xmlns:a16="http://schemas.microsoft.com/office/drawing/2014/main" id="{D976609E-6112-4406-AFFA-FF77BA85E5B1}"/>
                    </a:ext>
                  </a:extLst>
                </p:cNvPr>
                <p:cNvCxnSpPr>
                  <a:cxnSpLocks/>
                  <a:stCxn id="303" idx="7"/>
                  <a:endCxn id="30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椭圆 299">
                  <a:extLst>
                    <a:ext uri="{FF2B5EF4-FFF2-40B4-BE49-F238E27FC236}">
                      <a16:creationId xmlns:a16="http://schemas.microsoft.com/office/drawing/2014/main" id="{14A007B4-760A-4416-BBDC-9458A13902A1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椭圆 300">
                  <a:extLst>
                    <a:ext uri="{FF2B5EF4-FFF2-40B4-BE49-F238E27FC236}">
                      <a16:creationId xmlns:a16="http://schemas.microsoft.com/office/drawing/2014/main" id="{1A3E5CAD-0403-4A88-A6E5-DC60F6C22CC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ECFBAA89-51B5-4AC5-B208-1E75B6A9E8EB}"/>
                    </a:ext>
                  </a:extLst>
                </p:cNvPr>
                <p:cNvCxnSpPr>
                  <a:cxnSpLocks/>
                  <a:stCxn id="301" idx="7"/>
                  <a:endCxn id="30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椭圆 302">
                  <a:extLst>
                    <a:ext uri="{FF2B5EF4-FFF2-40B4-BE49-F238E27FC236}">
                      <a16:creationId xmlns:a16="http://schemas.microsoft.com/office/drawing/2014/main" id="{08BF6EB4-D3D0-498C-B271-E99D5D0542E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57257A50-04D1-4F6C-8AA9-62BAA561155C}"/>
                    </a:ext>
                  </a:extLst>
                </p:cNvPr>
                <p:cNvCxnSpPr>
                  <a:cxnSpLocks/>
                  <a:stCxn id="300" idx="5"/>
                  <a:endCxn id="30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椭圆 304">
                  <a:extLst>
                    <a:ext uri="{FF2B5EF4-FFF2-40B4-BE49-F238E27FC236}">
                      <a16:creationId xmlns:a16="http://schemas.microsoft.com/office/drawing/2014/main" id="{58ACB765-89AB-4E44-8DB8-EDD0EDB972E4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EDA0296-8895-48C0-AD61-83D3F524266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90" name="椭圆 289">
                  <a:extLst>
                    <a:ext uri="{FF2B5EF4-FFF2-40B4-BE49-F238E27FC236}">
                      <a16:creationId xmlns:a16="http://schemas.microsoft.com/office/drawing/2014/main" id="{0B54833D-EA4E-4573-88EB-863DF19C4B45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4DC32F1-5A60-4EA3-AAE4-D7784A082593}"/>
                    </a:ext>
                  </a:extLst>
                </p:cNvPr>
                <p:cNvCxnSpPr>
                  <a:cxnSpLocks/>
                  <a:stCxn id="294" idx="4"/>
                  <a:endCxn id="29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1C1B9E2C-F628-47D4-94A7-54900AEFDA6B}"/>
                    </a:ext>
                  </a:extLst>
                </p:cNvPr>
                <p:cNvCxnSpPr>
                  <a:cxnSpLocks/>
                  <a:stCxn id="297" idx="7"/>
                  <a:endCxn id="29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36985CF2-0059-430E-9BCA-E6C1EE1E3A56}"/>
                    </a:ext>
                  </a:extLst>
                </p:cNvPr>
                <p:cNvCxnSpPr>
                  <a:cxnSpLocks/>
                  <a:stCxn id="290" idx="6"/>
                  <a:endCxn id="29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4" name="椭圆 293">
                  <a:extLst>
                    <a:ext uri="{FF2B5EF4-FFF2-40B4-BE49-F238E27FC236}">
                      <a16:creationId xmlns:a16="http://schemas.microsoft.com/office/drawing/2014/main" id="{3326B139-F779-4A7D-90F7-BE50BB6E7A2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椭圆 294">
                  <a:extLst>
                    <a:ext uri="{FF2B5EF4-FFF2-40B4-BE49-F238E27FC236}">
                      <a16:creationId xmlns:a16="http://schemas.microsoft.com/office/drawing/2014/main" id="{42CFE686-C20D-4A43-8A34-43A9FD08E62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6" name="直接连接符 295">
                  <a:extLst>
                    <a:ext uri="{FF2B5EF4-FFF2-40B4-BE49-F238E27FC236}">
                      <a16:creationId xmlns:a16="http://schemas.microsoft.com/office/drawing/2014/main" id="{53E2EE4B-1500-4FD4-9F22-8B0580E029D5}"/>
                    </a:ext>
                  </a:extLst>
                </p:cNvPr>
                <p:cNvCxnSpPr>
                  <a:cxnSpLocks/>
                  <a:stCxn id="295" idx="7"/>
                  <a:endCxn id="29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椭圆 296">
                  <a:extLst>
                    <a:ext uri="{FF2B5EF4-FFF2-40B4-BE49-F238E27FC236}">
                      <a16:creationId xmlns:a16="http://schemas.microsoft.com/office/drawing/2014/main" id="{4A7B05B9-CD17-4336-A384-6DE6C4AC0589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椭圆 297">
                  <a:extLst>
                    <a:ext uri="{FF2B5EF4-FFF2-40B4-BE49-F238E27FC236}">
                      <a16:creationId xmlns:a16="http://schemas.microsoft.com/office/drawing/2014/main" id="{CC400475-80EC-40A6-93C5-B6E25A08119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>
                <a:extLst>
                  <a:ext uri="{FF2B5EF4-FFF2-40B4-BE49-F238E27FC236}">
                    <a16:creationId xmlns:a16="http://schemas.microsoft.com/office/drawing/2014/main" id="{89A16051-D284-479B-8FA2-4E4C9E4F3262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283" name="椭圆 282">
                  <a:extLst>
                    <a:ext uri="{FF2B5EF4-FFF2-40B4-BE49-F238E27FC236}">
                      <a16:creationId xmlns:a16="http://schemas.microsoft.com/office/drawing/2014/main" id="{4CDC6588-D362-4045-AD3B-76B5CB81F36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5E75515C-7F65-4B6F-987C-4ED48E01F659}"/>
                    </a:ext>
                  </a:extLst>
                </p:cNvPr>
                <p:cNvCxnSpPr>
                  <a:cxnSpLocks/>
                  <a:stCxn id="283" idx="6"/>
                  <a:endCxn id="28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AAFBFB4E-85DB-4C94-81F9-0D2A520ADB67}"/>
                    </a:ext>
                  </a:extLst>
                </p:cNvPr>
                <p:cNvCxnSpPr>
                  <a:cxnSpLocks/>
                  <a:stCxn id="288" idx="5"/>
                  <a:endCxn id="28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6" name="椭圆 285">
                  <a:extLst>
                    <a:ext uri="{FF2B5EF4-FFF2-40B4-BE49-F238E27FC236}">
                      <a16:creationId xmlns:a16="http://schemas.microsoft.com/office/drawing/2014/main" id="{949D89E4-DF73-43C1-BDC0-78E0EFA734FC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1F7657BD-5669-4AC5-85DC-E5C9B97FBBF8}"/>
                    </a:ext>
                  </a:extLst>
                </p:cNvPr>
                <p:cNvCxnSpPr>
                  <a:cxnSpLocks/>
                  <a:stCxn id="286" idx="7"/>
                  <a:endCxn id="28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7A424AED-B0C4-4262-8F6A-1190C8FD9B9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椭圆 288">
                  <a:extLst>
                    <a:ext uri="{FF2B5EF4-FFF2-40B4-BE49-F238E27FC236}">
                      <a16:creationId xmlns:a16="http://schemas.microsoft.com/office/drawing/2014/main" id="{B257EBBD-4170-455F-A198-5E258C496821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5" name="左大括号 274">
              <a:extLst>
                <a:ext uri="{FF2B5EF4-FFF2-40B4-BE49-F238E27FC236}">
                  <a16:creationId xmlns:a16="http://schemas.microsoft.com/office/drawing/2014/main" id="{4EF5A75D-7B54-4558-82DF-FCCEED79B2E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5EDFF80B-4F65-4D5E-B477-425259EA6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5"/>
                  <a:stretch>
                    <a:fillRect l="-412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8039EEF0-8AFA-485E-B363-1AD007565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F5153436-EC08-44EB-94C3-6DBC78E9533B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7075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DE83B-E0A7-46C5-A8A5-3CE39065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967957-3791-42C7-97C4-DDD2F8D3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Make It Better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F17FC42-2D72-4890-A8EF-8AD3888342D6}"/>
              </a:ext>
            </a:extLst>
          </p:cNvPr>
          <p:cNvCxnSpPr/>
          <p:nvPr/>
        </p:nvCxnSpPr>
        <p:spPr>
          <a:xfrm>
            <a:off x="4843851" y="4314670"/>
            <a:ext cx="23395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F01B7CB-86A7-490B-94E7-1B7F50B66429}"/>
              </a:ext>
            </a:extLst>
          </p:cNvPr>
          <p:cNvSpPr txBox="1"/>
          <p:nvPr/>
        </p:nvSpPr>
        <p:spPr>
          <a:xfrm>
            <a:off x="5016994" y="3407966"/>
            <a:ext cx="2043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dynamic programming</a:t>
            </a:r>
            <a:endParaRPr lang="zh-CN" altLang="en-US" sz="2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BE89DEA-8072-405B-BDCB-C16E3581A4DF}"/>
              </a:ext>
            </a:extLst>
          </p:cNvPr>
          <p:cNvCxnSpPr/>
          <p:nvPr/>
        </p:nvCxnSpPr>
        <p:spPr>
          <a:xfrm>
            <a:off x="4843851" y="5051091"/>
            <a:ext cx="23395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121CE24-3A4C-4707-A061-3ED9030D209F}"/>
              </a:ext>
            </a:extLst>
          </p:cNvPr>
          <p:cNvSpPr txBox="1"/>
          <p:nvPr/>
        </p:nvSpPr>
        <p:spPr>
          <a:xfrm>
            <a:off x="4771418" y="5063922"/>
            <a:ext cx="2535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neural parameterization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50D6C0-4A10-4B31-97B0-EEF795A41A3B}"/>
              </a:ext>
            </a:extLst>
          </p:cNvPr>
          <p:cNvSpPr txBox="1"/>
          <p:nvPr/>
        </p:nvSpPr>
        <p:spPr>
          <a:xfrm>
            <a:off x="6898741" y="1732827"/>
            <a:ext cx="4127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Neural Bellman-Ford Networks</a:t>
            </a:r>
            <a:endParaRPr lang="zh-CN" altLang="en-US" sz="24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00D3992-82D9-40B1-A5BF-099AED385A22}"/>
              </a:ext>
            </a:extLst>
          </p:cNvPr>
          <p:cNvGrpSpPr/>
          <p:nvPr/>
        </p:nvGrpSpPr>
        <p:grpSpPr>
          <a:xfrm>
            <a:off x="7372868" y="2264475"/>
            <a:ext cx="3179632" cy="3310537"/>
            <a:chOff x="7076303" y="2497091"/>
            <a:chExt cx="3179632" cy="331053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BD70DD-ADA8-42A0-B0BC-F430F6FEA1A7}"/>
                </a:ext>
              </a:extLst>
            </p:cNvPr>
            <p:cNvGrpSpPr/>
            <p:nvPr/>
          </p:nvGrpSpPr>
          <p:grpSpPr>
            <a:xfrm>
              <a:off x="7347595" y="2740263"/>
              <a:ext cx="2908340" cy="2761921"/>
              <a:chOff x="7347595" y="2740263"/>
              <a:chExt cx="2908340" cy="2761921"/>
            </a:xfrm>
          </p:grpSpPr>
          <p:pic>
            <p:nvPicPr>
              <p:cNvPr id="23" name="Picture 8" descr="😄">
                <a:extLst>
                  <a:ext uri="{FF2B5EF4-FFF2-40B4-BE49-F238E27FC236}">
                    <a16:creationId xmlns:a16="http://schemas.microsoft.com/office/drawing/2014/main" id="{E3DF2061-5520-49BC-AFA0-BDE433C8C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7575" y="5056310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😄">
                <a:extLst>
                  <a:ext uri="{FF2B5EF4-FFF2-40B4-BE49-F238E27FC236}">
                    <a16:creationId xmlns:a16="http://schemas.microsoft.com/office/drawing/2014/main" id="{B18B828E-6335-45A8-99DB-360BD9020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1123" y="4299850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E93B1C-1DF8-4328-944A-8791DAE85C94}"/>
                  </a:ext>
                </a:extLst>
              </p:cNvPr>
              <p:cNvSpPr txBox="1"/>
              <p:nvPr/>
            </p:nvSpPr>
            <p:spPr>
              <a:xfrm>
                <a:off x="7347665" y="2740263"/>
                <a:ext cx="20295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inductive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217CA1-B06D-4172-AC3A-A98FAB1B1169}"/>
                  </a:ext>
                </a:extLst>
              </p:cNvPr>
              <p:cNvSpPr txBox="1"/>
              <p:nvPr/>
            </p:nvSpPr>
            <p:spPr>
              <a:xfrm>
                <a:off x="7349021" y="3505705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interpretable</a:t>
                </a:r>
                <a:endParaRPr lang="zh-CN" altLang="en-US" sz="2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C11548-6615-4CA9-B902-D09AAED3946D}"/>
                  </a:ext>
                </a:extLst>
              </p:cNvPr>
              <p:cNvSpPr txBox="1"/>
              <p:nvPr/>
            </p:nvSpPr>
            <p:spPr>
              <a:xfrm>
                <a:off x="7349021" y="4269216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scalable</a:t>
                </a:r>
                <a:endParaRPr lang="zh-CN" altLang="en-US" sz="2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4B19BE-7410-4F1E-B030-2296D6A16C47}"/>
                  </a:ext>
                </a:extLst>
              </p:cNvPr>
              <p:cNvSpPr txBox="1"/>
              <p:nvPr/>
            </p:nvSpPr>
            <p:spPr>
              <a:xfrm>
                <a:off x="7347595" y="5040519"/>
                <a:ext cx="29083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learned</a:t>
                </a:r>
                <a:endParaRPr lang="zh-CN" altLang="en-US" sz="2400" dirty="0"/>
              </a:p>
            </p:txBody>
          </p:sp>
          <p:pic>
            <p:nvPicPr>
              <p:cNvPr id="11" name="Picture 8" descr="😄">
                <a:extLst>
                  <a:ext uri="{FF2B5EF4-FFF2-40B4-BE49-F238E27FC236}">
                    <a16:creationId xmlns:a16="http://schemas.microsoft.com/office/drawing/2014/main" id="{78B471C4-1ABA-42EF-A4E1-1012A22A76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7575" y="355548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😄">
                <a:extLst>
                  <a:ext uri="{FF2B5EF4-FFF2-40B4-BE49-F238E27FC236}">
                    <a16:creationId xmlns:a16="http://schemas.microsoft.com/office/drawing/2014/main" id="{7280FA67-81FC-4911-A8C6-6EBC15FBF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1123" y="2787829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0ADC050-9BA4-4860-B55A-3A4FA2A72AB2}"/>
                </a:ext>
              </a:extLst>
            </p:cNvPr>
            <p:cNvSpPr/>
            <p:nvPr/>
          </p:nvSpPr>
          <p:spPr>
            <a:xfrm>
              <a:off x="7076303" y="2497091"/>
              <a:ext cx="3179632" cy="3310537"/>
            </a:xfrm>
            <a:prstGeom prst="roundRect">
              <a:avLst>
                <a:gd name="adj" fmla="val 869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816D507-FDAC-4797-B91C-93E0701642B8}"/>
              </a:ext>
            </a:extLst>
          </p:cNvPr>
          <p:cNvGrpSpPr/>
          <p:nvPr/>
        </p:nvGrpSpPr>
        <p:grpSpPr>
          <a:xfrm>
            <a:off x="1471469" y="2264475"/>
            <a:ext cx="3179632" cy="3310537"/>
            <a:chOff x="1471469" y="2497091"/>
            <a:chExt cx="3179632" cy="331053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BD97EC-840C-4EA4-85E6-658A76C7ADCD}"/>
                </a:ext>
              </a:extLst>
            </p:cNvPr>
            <p:cNvGrpSpPr/>
            <p:nvPr/>
          </p:nvGrpSpPr>
          <p:grpSpPr>
            <a:xfrm>
              <a:off x="1741754" y="2787829"/>
              <a:ext cx="2908340" cy="2761921"/>
              <a:chOff x="8634967" y="2740263"/>
              <a:chExt cx="2908340" cy="2761921"/>
            </a:xfrm>
          </p:grpSpPr>
          <p:pic>
            <p:nvPicPr>
              <p:cNvPr id="14" name="Picture 6" descr="🙁">
                <a:extLst>
                  <a:ext uri="{FF2B5EF4-FFF2-40B4-BE49-F238E27FC236}">
                    <a16:creationId xmlns:a16="http://schemas.microsoft.com/office/drawing/2014/main" id="{0447389A-477D-4AE8-A18C-31523C8456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8495" y="4301704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B574EA-FEA6-4CB1-ADFE-1C8CCD708E99}"/>
                  </a:ext>
                </a:extLst>
              </p:cNvPr>
              <p:cNvSpPr txBox="1"/>
              <p:nvPr/>
            </p:nvSpPr>
            <p:spPr>
              <a:xfrm>
                <a:off x="8635037" y="2740263"/>
                <a:ext cx="20295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inductive</a:t>
                </a:r>
                <a:endParaRPr lang="zh-CN" altLang="en-US" sz="2400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12789-3F03-4C1F-92FD-CD4BDF3920CF}"/>
                  </a:ext>
                </a:extLst>
              </p:cNvPr>
              <p:cNvSpPr txBox="1"/>
              <p:nvPr/>
            </p:nvSpPr>
            <p:spPr>
              <a:xfrm>
                <a:off x="8636393" y="3505705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interpretable</a:t>
                </a:r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80CB69-7A5C-439B-86C6-3037E6BC59EE}"/>
                  </a:ext>
                </a:extLst>
              </p:cNvPr>
              <p:cNvSpPr txBox="1"/>
              <p:nvPr/>
            </p:nvSpPr>
            <p:spPr>
              <a:xfrm>
                <a:off x="8636393" y="4269216"/>
                <a:ext cx="2261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not scalable</a:t>
                </a:r>
                <a:endParaRPr lang="zh-CN" altLang="en-US" sz="24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C39AC2-B446-42C9-B3DA-A7149E8B79AB}"/>
                  </a:ext>
                </a:extLst>
              </p:cNvPr>
              <p:cNvSpPr txBox="1"/>
              <p:nvPr/>
            </p:nvSpPr>
            <p:spPr>
              <a:xfrm>
                <a:off x="8634967" y="5040519"/>
                <a:ext cx="29083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handcraft</a:t>
                </a:r>
                <a:endParaRPr lang="zh-CN" altLang="en-US" sz="2400" dirty="0"/>
              </a:p>
            </p:txBody>
          </p:sp>
          <p:pic>
            <p:nvPicPr>
              <p:cNvPr id="19" name="Picture 6" descr="🙁">
                <a:extLst>
                  <a:ext uri="{FF2B5EF4-FFF2-40B4-BE49-F238E27FC236}">
                    <a16:creationId xmlns:a16="http://schemas.microsoft.com/office/drawing/2014/main" id="{E57B63E1-886E-4756-BE0E-29C31CD89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3729" y="505272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😄">
                <a:extLst>
                  <a:ext uri="{FF2B5EF4-FFF2-40B4-BE49-F238E27FC236}">
                    <a16:creationId xmlns:a16="http://schemas.microsoft.com/office/drawing/2014/main" id="{93B4E3F8-DAB1-47C4-A06A-77B2E95B5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4947" y="3555482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😄">
                <a:extLst>
                  <a:ext uri="{FF2B5EF4-FFF2-40B4-BE49-F238E27FC236}">
                    <a16:creationId xmlns:a16="http://schemas.microsoft.com/office/drawing/2014/main" id="{169F5485-EF2E-4589-B9EC-EB2805362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8495" y="2787829"/>
                <a:ext cx="440726" cy="440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F8BB925-3B91-43DB-A36E-EC20C10CF705}"/>
                </a:ext>
              </a:extLst>
            </p:cNvPr>
            <p:cNvSpPr/>
            <p:nvPr/>
          </p:nvSpPr>
          <p:spPr>
            <a:xfrm>
              <a:off x="1471469" y="2497091"/>
              <a:ext cx="3179632" cy="3310537"/>
            </a:xfrm>
            <a:prstGeom prst="roundRect">
              <a:avLst>
                <a:gd name="adj" fmla="val 869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6DC2A2B-3A8D-4129-B5E3-FAF755ADE151}"/>
              </a:ext>
            </a:extLst>
          </p:cNvPr>
          <p:cNvSpPr txBox="1"/>
          <p:nvPr/>
        </p:nvSpPr>
        <p:spPr>
          <a:xfrm>
            <a:off x="997342" y="1736573"/>
            <a:ext cx="4127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Path formulation</a:t>
            </a:r>
            <a:endParaRPr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20D03B-5624-4979-9A0D-A3926267E06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3563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3F774-6404-41C4-8BB3-3114D781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B6785C-899F-4A70-A728-AC68EC195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B6785C-899F-4A70-A728-AC68EC195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17F882B-50CF-4BF3-883D-4D09C636291E}"/>
              </a:ext>
            </a:extLst>
          </p:cNvPr>
          <p:cNvGrpSpPr/>
          <p:nvPr/>
        </p:nvGrpSpPr>
        <p:grpSpPr>
          <a:xfrm>
            <a:off x="1071880" y="3195320"/>
            <a:ext cx="8917847" cy="2468842"/>
            <a:chOff x="1071880" y="3225800"/>
            <a:chExt cx="8917847" cy="246884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DBF360C-BEB1-405E-AD00-D6D46D4EF2D6}"/>
                </a:ext>
              </a:extLst>
            </p:cNvPr>
            <p:cNvGrpSpPr/>
            <p:nvPr/>
          </p:nvGrpSpPr>
          <p:grpSpPr>
            <a:xfrm>
              <a:off x="1071880" y="3231933"/>
              <a:ext cx="3128352" cy="2462709"/>
              <a:chOff x="147467" y="3004546"/>
              <a:chExt cx="3128352" cy="2462709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2A8CD4D-85D4-4DE3-8773-0BF7BB409A05}"/>
                  </a:ext>
                </a:extLst>
              </p:cNvPr>
              <p:cNvGrpSpPr/>
              <p:nvPr/>
            </p:nvGrpSpPr>
            <p:grpSpPr>
              <a:xfrm>
                <a:off x="1166386" y="3606278"/>
                <a:ext cx="2109433" cy="702266"/>
                <a:chOff x="140268" y="342075"/>
                <a:chExt cx="2238825" cy="745343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33B0309B-09AA-4495-BB47-EE9C70E001A0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45447793-4809-4D59-ABFE-5A482884E37A}"/>
                    </a:ext>
                  </a:extLst>
                </p:cNvPr>
                <p:cNvCxnSpPr>
                  <a:cxnSpLocks/>
                  <a:stCxn id="47" idx="7"/>
                  <a:endCxn id="4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5B3419AC-78B0-405E-A0C4-255F536E9967}"/>
                    </a:ext>
                  </a:extLst>
                </p:cNvPr>
                <p:cNvCxnSpPr>
                  <a:cxnSpLocks/>
                  <a:stCxn id="45" idx="6"/>
                  <a:endCxn id="42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9C967292-FBEA-4C0D-B31D-375B8D5471C0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A695BC8-B5CB-470A-B971-C57F9176CF47}"/>
                    </a:ext>
                  </a:extLst>
                </p:cNvPr>
                <p:cNvCxnSpPr>
                  <a:cxnSpLocks/>
                  <a:stCxn id="42" idx="6"/>
                  <a:endCxn id="48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45DB939D-65CA-45B5-A2E8-640228E25F0A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8C625BD2-1349-4453-83F6-735BAB88CDA2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9012D38C-A18C-470B-A92E-7C0507F6BBE1}"/>
                  </a:ext>
                </a:extLst>
              </p:cNvPr>
              <p:cNvGrpSpPr/>
              <p:nvPr/>
            </p:nvGrpSpPr>
            <p:grpSpPr>
              <a:xfrm>
                <a:off x="1166386" y="4600614"/>
                <a:ext cx="2109433" cy="866641"/>
                <a:chOff x="140268" y="457049"/>
                <a:chExt cx="2238825" cy="919801"/>
              </a:xfrm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35075248-C6EF-4753-B557-10E8A053634F}"/>
                    </a:ext>
                  </a:extLst>
                </p:cNvPr>
                <p:cNvCxnSpPr>
                  <a:cxnSpLocks/>
                  <a:stCxn id="39" idx="7"/>
                  <a:endCxn id="3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96BE4592-F93F-4834-A320-0954FA89601E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41114CC1-A075-450E-91F1-5369D80A570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1CBDEE4C-18AA-4322-8822-4EB3F047855D}"/>
                    </a:ext>
                  </a:extLst>
                </p:cNvPr>
                <p:cNvCxnSpPr>
                  <a:cxnSpLocks/>
                  <a:stCxn id="37" idx="7"/>
                  <a:endCxn id="4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0D5C2A4A-E692-4FFD-BEDB-4CBFD79B150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D397184B-9B22-42B8-A671-B2AA86E73455}"/>
                    </a:ext>
                  </a:extLst>
                </p:cNvPr>
                <p:cNvCxnSpPr>
                  <a:cxnSpLocks/>
                  <a:stCxn id="36" idx="5"/>
                  <a:endCxn id="3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BF6D3469-E0C4-4B92-A3A0-269C43046A4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左大括号 31">
                <a:extLst>
                  <a:ext uri="{FF2B5EF4-FFF2-40B4-BE49-F238E27FC236}">
                    <a16:creationId xmlns:a16="http://schemas.microsoft.com/office/drawing/2014/main" id="{D7462786-1853-42BA-B10A-834685FFBA17}"/>
                  </a:ext>
                </a:extLst>
              </p:cNvPr>
              <p:cNvSpPr/>
              <p:nvPr/>
            </p:nvSpPr>
            <p:spPr>
              <a:xfrm>
                <a:off x="795030" y="3557029"/>
                <a:ext cx="192419" cy="1869612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F6717C31-AA57-473C-B32D-A79130638A4F}"/>
                      </a:ext>
                    </a:extLst>
                  </p:cNvPr>
                  <p:cNvSpPr txBox="1"/>
                  <p:nvPr/>
                </p:nvSpPr>
                <p:spPr>
                  <a:xfrm>
                    <a:off x="147467" y="4261002"/>
                    <a:ext cx="5901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⊕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F6717C31-AA57-473C-B32D-A79130638A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467" y="4261002"/>
                    <a:ext cx="590186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12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2A94AFD-BC00-4663-94E5-B2CA220E7E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886" y="3004546"/>
                    <a:ext cx="12565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2A94AFD-BC00-4663-94E5-B2CA220E7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7886" y="3004546"/>
                    <a:ext cx="125659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966B055-9BFB-490A-944B-BDCD032F38AE}"/>
                </a:ext>
              </a:extLst>
            </p:cNvPr>
            <p:cNvGrpSpPr/>
            <p:nvPr/>
          </p:nvGrpSpPr>
          <p:grpSpPr>
            <a:xfrm>
              <a:off x="7267775" y="3225800"/>
              <a:ext cx="2721952" cy="2448534"/>
              <a:chOff x="6800415" y="3150813"/>
              <a:chExt cx="2721952" cy="244853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F8A9436-2797-4D20-BA2F-6E6B1B1C6D49}"/>
                  </a:ext>
                </a:extLst>
              </p:cNvPr>
              <p:cNvGrpSpPr/>
              <p:nvPr/>
            </p:nvGrpSpPr>
            <p:grpSpPr>
              <a:xfrm>
                <a:off x="7914017" y="3738370"/>
                <a:ext cx="1608350" cy="541645"/>
                <a:chOff x="8313569" y="3831321"/>
                <a:chExt cx="1608350" cy="541645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3ED2665D-C1D5-48A4-9C10-FD1E9D3555AC}"/>
                    </a:ext>
                  </a:extLst>
                </p:cNvPr>
                <p:cNvSpPr/>
                <p:nvPr/>
              </p:nvSpPr>
              <p:spPr>
                <a:xfrm>
                  <a:off x="9154339" y="3831321"/>
                  <a:ext cx="216658" cy="21665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6D470E4-B29A-4FE2-9D01-79F076FA5A00}"/>
                    </a:ext>
                  </a:extLst>
                </p:cNvPr>
                <p:cNvCxnSpPr>
                  <a:cxnSpLocks/>
                  <a:stCxn id="27" idx="6"/>
                  <a:endCxn id="25" idx="2"/>
                </p:cNvCxnSpPr>
                <p:nvPr/>
              </p:nvCxnSpPr>
              <p:spPr>
                <a:xfrm flipV="1">
                  <a:off x="8530227" y="3939650"/>
                  <a:ext cx="624112" cy="10832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463B26A6-467D-430A-B028-6D77F8FA2C7E}"/>
                    </a:ext>
                  </a:extLst>
                </p:cNvPr>
                <p:cNvSpPr/>
                <p:nvPr/>
              </p:nvSpPr>
              <p:spPr>
                <a:xfrm>
                  <a:off x="8313569" y="3939650"/>
                  <a:ext cx="216658" cy="2166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326E0F6D-D10F-491E-98A5-738F543E55EB}"/>
                    </a:ext>
                  </a:extLst>
                </p:cNvPr>
                <p:cNvCxnSpPr>
                  <a:cxnSpLocks/>
                  <a:stCxn id="25" idx="6"/>
                  <a:endCxn id="29" idx="1"/>
                </p:cNvCxnSpPr>
                <p:nvPr/>
              </p:nvCxnSpPr>
              <p:spPr>
                <a:xfrm>
                  <a:off x="9370997" y="3939650"/>
                  <a:ext cx="365992" cy="2483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F9A0C6C8-C9C0-433B-A25C-4DB6D4C5341D}"/>
                    </a:ext>
                  </a:extLst>
                </p:cNvPr>
                <p:cNvSpPr/>
                <p:nvPr/>
              </p:nvSpPr>
              <p:spPr>
                <a:xfrm>
                  <a:off x="9705261" y="4156308"/>
                  <a:ext cx="216658" cy="2166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1613A8A-B7C2-4A84-9213-41238BD02982}"/>
                  </a:ext>
                </a:extLst>
              </p:cNvPr>
              <p:cNvGrpSpPr/>
              <p:nvPr/>
            </p:nvGrpSpPr>
            <p:grpSpPr>
              <a:xfrm>
                <a:off x="7914017" y="4732706"/>
                <a:ext cx="1608350" cy="866641"/>
                <a:chOff x="8313569" y="4825657"/>
                <a:chExt cx="1608350" cy="866641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A17ABFA6-06B2-4307-90D8-0A1C1E9995D6}"/>
                    </a:ext>
                  </a:extLst>
                </p:cNvPr>
                <p:cNvSpPr/>
                <p:nvPr/>
              </p:nvSpPr>
              <p:spPr>
                <a:xfrm>
                  <a:off x="8313569" y="4825657"/>
                  <a:ext cx="216658" cy="2166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76C617CD-54EB-48A4-B551-2FF0489CC28F}"/>
                    </a:ext>
                  </a:extLst>
                </p:cNvPr>
                <p:cNvSpPr/>
                <p:nvPr/>
              </p:nvSpPr>
              <p:spPr>
                <a:xfrm>
                  <a:off x="9154339" y="5475640"/>
                  <a:ext cx="216658" cy="21665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62CC2423-6267-4AA6-B0D3-2DA11C74B425}"/>
                    </a:ext>
                  </a:extLst>
                </p:cNvPr>
                <p:cNvCxnSpPr>
                  <a:cxnSpLocks/>
                  <a:stCxn id="21" idx="7"/>
                  <a:endCxn id="24" idx="3"/>
                </p:cNvCxnSpPr>
                <p:nvPr/>
              </p:nvCxnSpPr>
              <p:spPr>
                <a:xfrm flipV="1">
                  <a:off x="9339269" y="5227245"/>
                  <a:ext cx="397721" cy="2801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C99BD83D-F730-4433-8E0F-9D793D7F59DF}"/>
                    </a:ext>
                  </a:extLst>
                </p:cNvPr>
                <p:cNvCxnSpPr>
                  <a:cxnSpLocks/>
                  <a:stCxn id="20" idx="5"/>
                  <a:endCxn id="21" idx="1"/>
                </p:cNvCxnSpPr>
                <p:nvPr/>
              </p:nvCxnSpPr>
              <p:spPr>
                <a:xfrm>
                  <a:off x="8498498" y="5010586"/>
                  <a:ext cx="687570" cy="4967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B2EF5CDA-54F3-4E94-8A59-8A5CC6CA640A}"/>
                    </a:ext>
                  </a:extLst>
                </p:cNvPr>
                <p:cNvSpPr/>
                <p:nvPr/>
              </p:nvSpPr>
              <p:spPr>
                <a:xfrm>
                  <a:off x="9705261" y="5042315"/>
                  <a:ext cx="216658" cy="2166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左大括号 16">
                <a:extLst>
                  <a:ext uri="{FF2B5EF4-FFF2-40B4-BE49-F238E27FC236}">
                    <a16:creationId xmlns:a16="http://schemas.microsoft.com/office/drawing/2014/main" id="{687C6DCF-5B85-4F3D-8C3D-37B63361E0AF}"/>
                  </a:ext>
                </a:extLst>
              </p:cNvPr>
              <p:cNvSpPr/>
              <p:nvPr/>
            </p:nvSpPr>
            <p:spPr>
              <a:xfrm>
                <a:off x="7447978" y="3689121"/>
                <a:ext cx="192419" cy="1869612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BED41A3D-4B36-49F9-A405-BDF37DA855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00415" y="4393094"/>
                    <a:ext cx="59018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⊕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BED41A3D-4B36-49F9-A405-BDF37DA855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0415" y="4393094"/>
                    <a:ext cx="59018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2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75B50FB4-1551-4B6D-B9A6-2F6CCC6374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5457" y="3150813"/>
                    <a:ext cx="12565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⊗</m:t>
                          </m:r>
                        </m:oMath>
                      </m:oMathPara>
                    </a14:m>
                    <a:endParaRPr lang="zh-CN" altLang="en-US" sz="2400" dirty="0"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75B50FB4-1551-4B6D-B9A6-2F6CCC6374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457" y="3150813"/>
                    <a:ext cx="12565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BFBCBDD-3DD0-41D5-88CF-710101116779}"/>
                    </a:ext>
                  </a:extLst>
                </p:cNvPr>
                <p:cNvSpPr txBox="1"/>
                <p:nvPr/>
              </p:nvSpPr>
              <p:spPr>
                <a:xfrm>
                  <a:off x="4665507" y="4296133"/>
                  <a:ext cx="5901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</m:oMath>
                    </m:oMathPara>
                  </a14:m>
                  <a:endParaRPr lang="zh-CN" altLang="en-US" sz="40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BFBCBDD-3DD0-41D5-88CF-710101116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507" y="4296133"/>
                  <a:ext cx="590186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095B0AE-B144-4D68-A1E2-5111BDB58D71}"/>
                </a:ext>
              </a:extLst>
            </p:cNvPr>
            <p:cNvGrpSpPr/>
            <p:nvPr/>
          </p:nvGrpSpPr>
          <p:grpSpPr>
            <a:xfrm>
              <a:off x="5392503" y="4410082"/>
              <a:ext cx="717741" cy="593937"/>
              <a:chOff x="5546688" y="4286256"/>
              <a:chExt cx="717741" cy="593937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F40D839-5158-4A2E-BA74-738EF6FD6497}"/>
                  </a:ext>
                </a:extLst>
              </p:cNvPr>
              <p:cNvCxnSpPr>
                <a:cxnSpLocks/>
                <a:stCxn id="14" idx="7"/>
                <a:endCxn id="13" idx="3"/>
              </p:cNvCxnSpPr>
              <p:nvPr/>
            </p:nvCxnSpPr>
            <p:spPr>
              <a:xfrm flipV="1">
                <a:off x="5731617" y="4471185"/>
                <a:ext cx="347882" cy="22407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C91C00B-AE87-46B7-A484-EE6C8208D7F0}"/>
                  </a:ext>
                </a:extLst>
              </p:cNvPr>
              <p:cNvSpPr/>
              <p:nvPr/>
            </p:nvSpPr>
            <p:spPr>
              <a:xfrm>
                <a:off x="6047771" y="4286256"/>
                <a:ext cx="216658" cy="21665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C7C626B-5B06-4D68-BFAB-4B2D39C4C79D}"/>
                  </a:ext>
                </a:extLst>
              </p:cNvPr>
              <p:cNvSpPr/>
              <p:nvPr/>
            </p:nvSpPr>
            <p:spPr>
              <a:xfrm>
                <a:off x="5546688" y="4663535"/>
                <a:ext cx="216658" cy="21665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036AD06-CF4E-4891-8F3B-C40BB345C942}"/>
                    </a:ext>
                  </a:extLst>
                </p:cNvPr>
                <p:cNvSpPr txBox="1"/>
                <p:nvPr/>
              </p:nvSpPr>
              <p:spPr>
                <a:xfrm>
                  <a:off x="6226591" y="4324638"/>
                  <a:ext cx="125659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40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036AD06-CF4E-4891-8F3B-C40BB345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591" y="4324638"/>
                  <a:ext cx="12565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2C1334F3-7239-4184-A5E7-536C0CB7CF39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3059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1958632" y="1700809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77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6FF6D4B-9AFA-42FB-99C9-A7EEA01E017D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62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1958632" y="1700811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79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0A19910-4E7F-4FE6-9C57-D27F41AD02CD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873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4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509EBE9-28F3-4F97-808E-D4789A851CC8}"/>
              </a:ext>
            </a:extLst>
          </p:cNvPr>
          <p:cNvGrpSpPr/>
          <p:nvPr/>
        </p:nvGrpSpPr>
        <p:grpSpPr>
          <a:xfrm>
            <a:off x="1958632" y="1700816"/>
            <a:ext cx="3889372" cy="4328241"/>
            <a:chOff x="6500387" y="1572965"/>
            <a:chExt cx="3940718" cy="4385384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9EC40A8B-67C1-4576-BC39-942CD7B4EAF1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BE7E591C-1309-4C51-AE8E-F67A843D34CA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292B3806-8C67-4E1D-8E14-60262028DDF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55AC2494-29FA-474B-8E8B-B9DEA409215E}"/>
                    </a:ext>
                  </a:extLst>
                </p:cNvPr>
                <p:cNvCxnSpPr>
                  <a:cxnSpLocks/>
                  <a:stCxn id="181" idx="7"/>
                  <a:endCxn id="17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8F843730-1A35-456E-88A7-7428B4D2C13E}"/>
                    </a:ext>
                  </a:extLst>
                </p:cNvPr>
                <p:cNvCxnSpPr>
                  <a:cxnSpLocks/>
                  <a:stCxn id="179" idx="6"/>
                  <a:endCxn id="17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EC93FE3C-392B-4F53-9D5D-7015ADA69148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69F470A-186C-4270-B296-9B3668701C76}"/>
                    </a:ext>
                  </a:extLst>
                </p:cNvPr>
                <p:cNvCxnSpPr>
                  <a:cxnSpLocks/>
                  <a:stCxn id="176" idx="6"/>
                  <a:endCxn id="182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FAFD7EF8-73B4-4846-989F-9F22917C070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18A7BB6D-19E5-421B-907A-1E83D2E3A12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278B66F9-7601-4C0F-A60C-EF6E4F89053D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FABE6757-939A-4110-BCB3-9927001639AF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C49766DF-A3C4-4DE9-B8AE-46D7244046E3}"/>
                    </a:ext>
                  </a:extLst>
                </p:cNvPr>
                <p:cNvCxnSpPr>
                  <a:cxnSpLocks/>
                  <a:stCxn id="173" idx="7"/>
                  <a:endCxn id="16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C93C86A9-23E2-4062-AB7C-A4184E5BB6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9E04DEB9-E9CA-4373-ADA0-9880C651641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757E6B90-4F2E-404E-89F3-68DB2ED21701}"/>
                    </a:ext>
                  </a:extLst>
                </p:cNvPr>
                <p:cNvCxnSpPr>
                  <a:cxnSpLocks/>
                  <a:stCxn id="170" idx="0"/>
                  <a:endCxn id="167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72F219D6-DECB-4A7C-BCEC-EF4598DF512E}"/>
                    </a:ext>
                  </a:extLst>
                </p:cNvPr>
                <p:cNvCxnSpPr>
                  <a:cxnSpLocks/>
                  <a:stCxn id="167" idx="6"/>
                  <a:endCxn id="17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ACBFC9B8-D8A7-4201-90E0-895F344C480D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14926B32-4765-4D66-9974-03BA7600A66A}"/>
                    </a:ext>
                  </a:extLst>
                </p:cNvPr>
                <p:cNvCxnSpPr>
                  <a:cxnSpLocks/>
                  <a:stCxn id="169" idx="5"/>
                  <a:endCxn id="170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8C8C700D-7BAB-45BB-B409-9A61FE3FAD1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19FCCC54-E034-49B1-AA0A-82378D24C6AF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AF1EAB9B-BAC0-4AB6-9F51-CBB80D52DF0A}"/>
                    </a:ext>
                  </a:extLst>
                </p:cNvPr>
                <p:cNvCxnSpPr>
                  <a:cxnSpLocks/>
                  <a:stCxn id="164" idx="7"/>
                  <a:endCxn id="161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FB7536DA-69F8-4120-BB33-5444E50475D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4DBD8740-9567-42E9-873B-F747F0C047C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F458C86F-D218-4DB2-8746-001FE8D0C2B2}"/>
                    </a:ext>
                  </a:extLst>
                </p:cNvPr>
                <p:cNvCxnSpPr>
                  <a:cxnSpLocks/>
                  <a:stCxn id="162" idx="7"/>
                  <a:endCxn id="166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DC450C87-79F5-476E-B051-8F8417885258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5F4BE52A-756E-47AD-B352-C36C60AA80F7}"/>
                    </a:ext>
                  </a:extLst>
                </p:cNvPr>
                <p:cNvCxnSpPr>
                  <a:cxnSpLocks/>
                  <a:stCxn id="161" idx="5"/>
                  <a:endCxn id="162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5D0ECA82-25DE-4791-8677-D08D16AFA34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31B79261-B7D4-4556-96B4-D86A8765F355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F38B889B-16C6-4C7A-9A77-F159846214AE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A997AE96-9FB6-4287-B765-14DD29FCAA78}"/>
                    </a:ext>
                  </a:extLst>
                </p:cNvPr>
                <p:cNvCxnSpPr>
                  <a:cxnSpLocks/>
                  <a:stCxn id="155" idx="4"/>
                  <a:endCxn id="151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7C19E29B-96E9-4C78-863B-B68B0AFD87EB}"/>
                    </a:ext>
                  </a:extLst>
                </p:cNvPr>
                <p:cNvCxnSpPr>
                  <a:cxnSpLocks/>
                  <a:stCxn id="158" idx="7"/>
                  <a:endCxn id="15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D396948F-D7DD-4190-A032-663B6A2EC371}"/>
                    </a:ext>
                  </a:extLst>
                </p:cNvPr>
                <p:cNvCxnSpPr>
                  <a:cxnSpLocks/>
                  <a:stCxn id="151" idx="6"/>
                  <a:endCxn id="15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5A5677CA-C833-4535-B3FF-E3FC3E07CF45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257ACC59-92DF-4FA3-AA03-351F8FC50F5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BF7CBF7A-091E-4B4B-AF45-F20BBADE07F7}"/>
                    </a:ext>
                  </a:extLst>
                </p:cNvPr>
                <p:cNvCxnSpPr>
                  <a:cxnSpLocks/>
                  <a:stCxn id="156" idx="7"/>
                  <a:endCxn id="1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83F7A730-DDB7-4C4A-AB5E-119634A64B6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F11A740C-2E85-42BD-9B1E-B1453AFB711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0F4C8E74-8AB7-40F6-9332-1AE535AFDB98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A08219C5-2BB1-48AF-9E79-7603DB712166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D6B84122-5EDB-4FD1-BFBE-F9F5688FDB08}"/>
                    </a:ext>
                  </a:extLst>
                </p:cNvPr>
                <p:cNvCxnSpPr>
                  <a:cxnSpLocks/>
                  <a:stCxn id="144" idx="6"/>
                  <a:endCxn id="14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0C911EA8-272D-4EAE-A7BA-174655E208D7}"/>
                    </a:ext>
                  </a:extLst>
                </p:cNvPr>
                <p:cNvCxnSpPr>
                  <a:cxnSpLocks/>
                  <a:stCxn id="149" idx="5"/>
                  <a:endCxn id="144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F775D402-B850-4D07-AE0E-62B6EAEBF05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CF900311-29BF-42FE-B0C2-A5DC510CA01A}"/>
                    </a:ext>
                  </a:extLst>
                </p:cNvPr>
                <p:cNvCxnSpPr>
                  <a:cxnSpLocks/>
                  <a:stCxn id="147" idx="7"/>
                  <a:endCxn id="15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F32553E1-EEFA-4326-BF4E-79173FAC9E4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218EDA98-4C78-4C25-8435-F75EED45837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6" name="左大括号 135">
              <a:extLst>
                <a:ext uri="{FF2B5EF4-FFF2-40B4-BE49-F238E27FC236}">
                  <a16:creationId xmlns:a16="http://schemas.microsoft.com/office/drawing/2014/main" id="{292D6BDA-9995-41FB-859E-413311974355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062B1135-CBE4-4151-992D-89C0396A0F34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062B1135-CBE4-4151-992D-89C0396A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D88DB3AC-6C32-4383-B303-A12DF241BC3C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D88DB3AC-6C32-4383-B303-A12DF241B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BC388DBB-F8C8-411B-ADD9-0933C4D82557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32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8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AEB05D75-3EFC-4B1F-912D-7AF1536BAE59}"/>
              </a:ext>
            </a:extLst>
          </p:cNvPr>
          <p:cNvGrpSpPr/>
          <p:nvPr/>
        </p:nvGrpSpPr>
        <p:grpSpPr>
          <a:xfrm>
            <a:off x="1958632" y="1700820"/>
            <a:ext cx="3889372" cy="4328241"/>
            <a:chOff x="6500387" y="1572965"/>
            <a:chExt cx="3940718" cy="4385384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B00AC71A-CD21-4AFD-8A80-6AD251AB8386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A0377865-02BC-4BE2-AB0A-6E90BF7B2F4C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225" name="椭圆 224">
                  <a:extLst>
                    <a:ext uri="{FF2B5EF4-FFF2-40B4-BE49-F238E27FC236}">
                      <a16:creationId xmlns:a16="http://schemas.microsoft.com/office/drawing/2014/main" id="{A0DEE180-B5D4-4482-946C-368AA57565B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556E78B-AEBA-4B73-9EEE-BD3384D9DBDA}"/>
                    </a:ext>
                  </a:extLst>
                </p:cNvPr>
                <p:cNvCxnSpPr>
                  <a:cxnSpLocks/>
                  <a:stCxn id="230" idx="7"/>
                  <a:endCxn id="22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9F0F12C6-1A3B-4B16-BD84-48FF196074C0}"/>
                    </a:ext>
                  </a:extLst>
                </p:cNvPr>
                <p:cNvCxnSpPr>
                  <a:cxnSpLocks/>
                  <a:stCxn id="228" idx="6"/>
                  <a:endCxn id="225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椭圆 227">
                  <a:extLst>
                    <a:ext uri="{FF2B5EF4-FFF2-40B4-BE49-F238E27FC236}">
                      <a16:creationId xmlns:a16="http://schemas.microsoft.com/office/drawing/2014/main" id="{440DD30B-EE97-43E0-89CE-C5EA785140BE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5FD3CD48-60A7-441D-8C29-BFD3F4D4A227}"/>
                    </a:ext>
                  </a:extLst>
                </p:cNvPr>
                <p:cNvCxnSpPr>
                  <a:cxnSpLocks/>
                  <a:stCxn id="225" idx="6"/>
                  <a:endCxn id="231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椭圆 229">
                  <a:extLst>
                    <a:ext uri="{FF2B5EF4-FFF2-40B4-BE49-F238E27FC236}">
                      <a16:creationId xmlns:a16="http://schemas.microsoft.com/office/drawing/2014/main" id="{C8F6FC56-FF69-4954-A912-7F87EE5F787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" name="椭圆 230">
                  <a:extLst>
                    <a:ext uri="{FF2B5EF4-FFF2-40B4-BE49-F238E27FC236}">
                      <a16:creationId xmlns:a16="http://schemas.microsoft.com/office/drawing/2014/main" id="{5112EAEC-1925-4314-897F-231F0C6B4E45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D976CDE0-7B24-40C5-B0E2-A231F0607330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016C993C-D984-4178-8213-EF4998B81A17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2A130A0C-6241-4D41-B0FE-263A2972370E}"/>
                    </a:ext>
                  </a:extLst>
                </p:cNvPr>
                <p:cNvCxnSpPr>
                  <a:cxnSpLocks/>
                  <a:stCxn id="222" idx="7"/>
                  <a:endCxn id="218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86F96AE2-155A-49BE-99DB-A06A6122063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BA99B28E-59A8-47C3-A681-511680DF9AB8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AFF6DA67-76FF-4877-9F2B-E159D741B602}"/>
                    </a:ext>
                  </a:extLst>
                </p:cNvPr>
                <p:cNvCxnSpPr>
                  <a:cxnSpLocks/>
                  <a:stCxn id="219" idx="0"/>
                  <a:endCxn id="216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B2CE7CE3-430F-4F19-8ADB-B391BCC18AD4}"/>
                    </a:ext>
                  </a:extLst>
                </p:cNvPr>
                <p:cNvCxnSpPr>
                  <a:cxnSpLocks/>
                  <a:stCxn id="216" idx="6"/>
                  <a:endCxn id="224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236DE91E-8266-4CA4-BE95-1C64C2AF9920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FEDD2723-C9D4-42C3-846F-D4DAED028A88}"/>
                    </a:ext>
                  </a:extLst>
                </p:cNvPr>
                <p:cNvCxnSpPr>
                  <a:cxnSpLocks/>
                  <a:stCxn id="218" idx="5"/>
                  <a:endCxn id="219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7080C0B4-DB3E-45C7-9EB7-6B1728666D1E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E78F9E33-942C-4C77-A649-9273E85AB2F8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840433C3-F0CF-4881-8DDF-1431AE7A2CF0}"/>
                    </a:ext>
                  </a:extLst>
                </p:cNvPr>
                <p:cNvCxnSpPr>
                  <a:cxnSpLocks/>
                  <a:stCxn id="213" idx="7"/>
                  <a:endCxn id="21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E07FCA8A-C5EE-481C-B07B-CD79A0FE58AF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C25F6616-FE26-4704-97A0-128189978F1E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E5D3A5A5-9B7B-4B22-9807-B53A3B86E232}"/>
                    </a:ext>
                  </a:extLst>
                </p:cNvPr>
                <p:cNvCxnSpPr>
                  <a:cxnSpLocks/>
                  <a:stCxn id="211" idx="7"/>
                  <a:endCxn id="21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886F829E-E84E-445C-B958-68E4CF7CC8A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C472FB68-FC86-4DD1-9685-FEF7353E6447}"/>
                    </a:ext>
                  </a:extLst>
                </p:cNvPr>
                <p:cNvCxnSpPr>
                  <a:cxnSpLocks/>
                  <a:stCxn id="210" idx="5"/>
                  <a:endCxn id="211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973EB5F8-3D68-4616-946D-98E15572A636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4566CE8-E26C-4339-9AD5-6A9D479163E6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C1532816-6481-4626-8AE2-9492268E71C3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F7BF985-0E3C-4E7D-B2CE-A0D4EE8A28F3}"/>
                    </a:ext>
                  </a:extLst>
                </p:cNvPr>
                <p:cNvCxnSpPr>
                  <a:cxnSpLocks/>
                  <a:stCxn id="204" idx="4"/>
                  <a:endCxn id="200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A7FF94E6-5776-488B-98E6-6A76A1F27F71}"/>
                    </a:ext>
                  </a:extLst>
                </p:cNvPr>
                <p:cNvCxnSpPr>
                  <a:cxnSpLocks/>
                  <a:stCxn id="207" idx="7"/>
                  <a:endCxn id="2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8C52A3ED-97EB-4352-96EA-CC49E281D6AA}"/>
                    </a:ext>
                  </a:extLst>
                </p:cNvPr>
                <p:cNvCxnSpPr>
                  <a:cxnSpLocks/>
                  <a:stCxn id="200" idx="6"/>
                  <a:endCxn id="205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364895E8-5BEA-46FE-9A11-AAF00B92686D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59C99EE-2AFB-42F5-B135-E58917808AFF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BA480AE4-A1EF-40B4-BE3C-7FE6592F021D}"/>
                    </a:ext>
                  </a:extLst>
                </p:cNvPr>
                <p:cNvCxnSpPr>
                  <a:cxnSpLocks/>
                  <a:stCxn id="205" idx="7"/>
                  <a:endCxn id="208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EF9E1314-9750-40EC-BB1B-CCF3A70B029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2D0A8007-2961-4AC2-95EE-30B5B6BE6BF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6675185F-6921-4E3A-BDD6-13AD75F4D739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40DE33CA-55E9-4727-98C2-60CA814B6226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CD0AAEB5-E032-442C-B919-6A29DC9626CD}"/>
                    </a:ext>
                  </a:extLst>
                </p:cNvPr>
                <p:cNvCxnSpPr>
                  <a:cxnSpLocks/>
                  <a:stCxn id="193" idx="6"/>
                  <a:endCxn id="19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C6F00D53-5931-496A-B2E2-5A9021190545}"/>
                    </a:ext>
                  </a:extLst>
                </p:cNvPr>
                <p:cNvCxnSpPr>
                  <a:cxnSpLocks/>
                  <a:stCxn id="198" idx="5"/>
                  <a:endCxn id="193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131E9F72-D095-479C-8805-D8B86EDD5955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1808FAEB-27D3-4891-99C4-053BA021D050}"/>
                    </a:ext>
                  </a:extLst>
                </p:cNvPr>
                <p:cNvCxnSpPr>
                  <a:cxnSpLocks/>
                  <a:stCxn id="196" idx="7"/>
                  <a:endCxn id="19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661BC41A-8E62-4585-9B4D-5A9446E227C7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F1A953AC-4F84-4052-8A60-55F9C58400C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85" name="左大括号 184">
              <a:extLst>
                <a:ext uri="{FF2B5EF4-FFF2-40B4-BE49-F238E27FC236}">
                  <a16:creationId xmlns:a16="http://schemas.microsoft.com/office/drawing/2014/main" id="{2E708834-BEEE-4BF9-BC64-9795B29FEF68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6DEBF721-1828-4701-A5ED-28BD5C71BE4B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6DEBF721-1828-4701-A5ED-28BD5C71B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13C3D69-8D96-438C-AE68-E8ED76386AD5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13C3D69-8D96-438C-AE68-E8ED76386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5FBFC57-C0E4-4201-896B-91C3B935BCB0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3519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9B106D-F51D-40A8-9E85-E21C01AE03DE}"/>
              </a:ext>
            </a:extLst>
          </p:cNvPr>
          <p:cNvGrpSpPr/>
          <p:nvPr/>
        </p:nvGrpSpPr>
        <p:grpSpPr>
          <a:xfrm>
            <a:off x="6887270" y="3103481"/>
            <a:ext cx="3054524" cy="1568651"/>
            <a:chOff x="918188" y="3198903"/>
            <a:chExt cx="3054529" cy="1568647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C40B565-D4FD-4616-A5DA-D8A36B70EBB6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B1CAE51-C69A-4769-95C8-962054DD75F3}"/>
                </a:ext>
              </a:extLst>
            </p:cNvPr>
            <p:cNvCxnSpPr>
              <a:cxnSpLocks/>
              <a:stCxn id="126" idx="4"/>
              <a:endCxn id="11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68AE7D1-3184-407D-BCAA-2704EFE6C92B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3E4C8014-CF85-40B4-97DC-C4043091DCD3}"/>
                </a:ext>
              </a:extLst>
            </p:cNvPr>
            <p:cNvCxnSpPr>
              <a:cxnSpLocks/>
              <a:stCxn id="130" idx="7"/>
              <a:endCxn id="126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A93CAB-3122-4C48-AFDC-39CE15D5A229}"/>
                </a:ext>
              </a:extLst>
            </p:cNvPr>
            <p:cNvCxnSpPr>
              <a:cxnSpLocks/>
              <a:stCxn id="119" idx="6"/>
              <a:endCxn id="133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CABAE30-E240-4D19-96FE-BA90176E16D7}"/>
                </a:ext>
              </a:extLst>
            </p:cNvPr>
            <p:cNvCxnSpPr>
              <a:cxnSpLocks/>
              <a:stCxn id="130" idx="5"/>
              <a:endCxn id="11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5710011-59D1-44E2-8EDE-21FE8254879F}"/>
                </a:ext>
              </a:extLst>
            </p:cNvPr>
            <p:cNvCxnSpPr>
              <a:cxnSpLocks/>
              <a:stCxn id="126" idx="6"/>
              <a:endCxn id="121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D3445CE-A202-4DEA-8294-3A1D80780C2E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60786CA-09C9-4918-98BA-5FECDB8847ED}"/>
                </a:ext>
              </a:extLst>
            </p:cNvPr>
            <p:cNvCxnSpPr>
              <a:cxnSpLocks/>
              <a:stCxn id="133" idx="7"/>
              <a:endCxn id="132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766AD8D-11D4-4B0B-90F2-66DE226E259A}"/>
                </a:ext>
              </a:extLst>
            </p:cNvPr>
            <p:cNvCxnSpPr>
              <a:cxnSpLocks/>
              <a:stCxn id="133" idx="0"/>
              <a:endCxn id="121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5519DB0-0BF3-4879-9B2B-E4C80A4FE967}"/>
                </a:ext>
              </a:extLst>
            </p:cNvPr>
            <p:cNvCxnSpPr>
              <a:cxnSpLocks/>
              <a:stCxn id="121" idx="6"/>
              <a:endCxn id="132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C0C85557-CD2A-497D-A8B2-8E229AEDD6F6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E57FED3-59B6-4D2E-ACC8-C790D27F24C6}"/>
                </a:ext>
              </a:extLst>
            </p:cNvPr>
            <p:cNvCxnSpPr>
              <a:cxnSpLocks/>
              <a:stCxn id="126" idx="5"/>
              <a:endCxn id="133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B131362-631E-4B3F-A30F-8AEA6AD7ABDC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F6A931D-BC71-4E10-BA44-C2B857F12ED7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1A381A5C-07DD-47D6-AF29-8040BA72A227}"/>
              </a:ext>
            </a:extLst>
          </p:cNvPr>
          <p:cNvGrpSpPr/>
          <p:nvPr/>
        </p:nvGrpSpPr>
        <p:grpSpPr>
          <a:xfrm>
            <a:off x="1958632" y="1700813"/>
            <a:ext cx="3889372" cy="4328241"/>
            <a:chOff x="6500387" y="1572965"/>
            <a:chExt cx="3940718" cy="4385384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39D93D5D-87E0-4CF9-8FC8-020780F5DF67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6"/>
              <a:chExt cx="2241747" cy="3878854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A5789088-0F37-42BD-8A13-CD920E467E8B}"/>
                  </a:ext>
                </a:extLst>
              </p:cNvPr>
              <p:cNvGrpSpPr/>
              <p:nvPr/>
            </p:nvGrpSpPr>
            <p:grpSpPr>
              <a:xfrm>
                <a:off x="140268" y="215696"/>
                <a:ext cx="2238825" cy="745343"/>
                <a:chOff x="140268" y="342075"/>
                <a:chExt cx="2238825" cy="745343"/>
              </a:xfrm>
            </p:grpSpPr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6C56DBBB-2130-4049-B502-F946A8FA8E68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B80DC30A-FB8E-4620-AC84-579F246531B3}"/>
                    </a:ext>
                  </a:extLst>
                </p:cNvPr>
                <p:cNvCxnSpPr>
                  <a:cxnSpLocks/>
                  <a:stCxn id="181" idx="7"/>
                  <a:endCxn id="17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DA4F2D82-3865-45EA-97D0-A6A36A857F54}"/>
                    </a:ext>
                  </a:extLst>
                </p:cNvPr>
                <p:cNvCxnSpPr>
                  <a:cxnSpLocks/>
                  <a:stCxn id="179" idx="6"/>
                  <a:endCxn id="176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FB89BAE0-5F3A-493C-85AC-30ADBDB2316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5A2650B1-D6A3-4D80-90B1-C10D05EF38ED}"/>
                    </a:ext>
                  </a:extLst>
                </p:cNvPr>
                <p:cNvCxnSpPr>
                  <a:cxnSpLocks/>
                  <a:stCxn id="176" idx="6"/>
                  <a:endCxn id="182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49C99F29-8B2F-4611-BC12-E732F7F03BF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E8BA65D8-5932-4849-957A-B917CA93271A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655D7368-6279-41A7-87B1-6F913901B01E}"/>
                  </a:ext>
                </a:extLst>
              </p:cNvPr>
              <p:cNvGrpSpPr/>
              <p:nvPr/>
            </p:nvGrpSpPr>
            <p:grpSpPr>
              <a:xfrm>
                <a:off x="137346" y="906885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44F1E426-6A47-496D-85AE-DAC28BEE50FF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ED945E57-F4FE-400A-88DC-B493121B94D0}"/>
                    </a:ext>
                  </a:extLst>
                </p:cNvPr>
                <p:cNvCxnSpPr>
                  <a:cxnSpLocks/>
                  <a:stCxn id="173" idx="7"/>
                  <a:endCxn id="169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5DECADFD-FDF7-47FF-914F-79E0C8C5C4D9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CA8ED54A-F441-4CC3-8BD3-7FA4C932FA30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AC11AEA1-2CA0-4377-9CBA-7238B29FCFF6}"/>
                    </a:ext>
                  </a:extLst>
                </p:cNvPr>
                <p:cNvCxnSpPr>
                  <a:cxnSpLocks/>
                  <a:stCxn id="170" idx="0"/>
                  <a:endCxn id="167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00AF4186-1BC1-4163-B448-4A9C0BDA6E50}"/>
                    </a:ext>
                  </a:extLst>
                </p:cNvPr>
                <p:cNvCxnSpPr>
                  <a:cxnSpLocks/>
                  <a:stCxn id="167" idx="6"/>
                  <a:endCxn id="175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椭圆 172">
                  <a:extLst>
                    <a:ext uri="{FF2B5EF4-FFF2-40B4-BE49-F238E27FC236}">
                      <a16:creationId xmlns:a16="http://schemas.microsoft.com/office/drawing/2014/main" id="{0D164018-8E02-400B-A004-543E7194FC0B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2A118D62-AAE9-4237-B481-CE0E534851BD}"/>
                    </a:ext>
                  </a:extLst>
                </p:cNvPr>
                <p:cNvCxnSpPr>
                  <a:cxnSpLocks/>
                  <a:stCxn id="169" idx="5"/>
                  <a:endCxn id="170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2CB3ACB6-EBE3-434E-9718-80C36F42940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DF14C31-B308-4676-ABF2-21A53F24D322}"/>
                  </a:ext>
                </a:extLst>
              </p:cNvPr>
              <p:cNvGrpSpPr/>
              <p:nvPr/>
            </p:nvGrpSpPr>
            <p:grpSpPr>
              <a:xfrm>
                <a:off x="137346" y="1667672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2B6A4C2A-4A5C-4D56-9797-D2879DB3017C}"/>
                    </a:ext>
                  </a:extLst>
                </p:cNvPr>
                <p:cNvCxnSpPr>
                  <a:cxnSpLocks/>
                  <a:stCxn id="164" idx="7"/>
                  <a:endCxn id="161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A3EEFE59-4604-4DCF-9782-1DCB361D1DA2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0C8C0FC4-6BD1-4078-9C95-332454F77A17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1BFD157B-3B1F-4077-9FC7-CFDC66D4CF1F}"/>
                    </a:ext>
                  </a:extLst>
                </p:cNvPr>
                <p:cNvCxnSpPr>
                  <a:cxnSpLocks/>
                  <a:stCxn id="162" idx="7"/>
                  <a:endCxn id="166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9EB3623A-F0E1-4BCE-BA96-D64CDA5EFA8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78C2DF2C-F59F-44CC-8F1B-C3F56417EF74}"/>
                    </a:ext>
                  </a:extLst>
                </p:cNvPr>
                <p:cNvCxnSpPr>
                  <a:cxnSpLocks/>
                  <a:stCxn id="161" idx="5"/>
                  <a:endCxn id="162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6521095F-DABC-456F-8A79-957047FF47E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C0696BEA-7065-41E1-B86C-B8983720ECD9}"/>
                  </a:ext>
                </a:extLst>
              </p:cNvPr>
              <p:cNvGrpSpPr/>
              <p:nvPr/>
            </p:nvGrpSpPr>
            <p:grpSpPr>
              <a:xfrm>
                <a:off x="139727" y="2350666"/>
                <a:ext cx="2238825" cy="1034775"/>
                <a:chOff x="140268" y="457049"/>
                <a:chExt cx="2238825" cy="1034775"/>
              </a:xfrm>
            </p:grpSpPr>
            <p:sp>
              <p:nvSpPr>
                <p:cNvPr id="151" name="椭圆 150">
                  <a:extLst>
                    <a:ext uri="{FF2B5EF4-FFF2-40B4-BE49-F238E27FC236}">
                      <a16:creationId xmlns:a16="http://schemas.microsoft.com/office/drawing/2014/main" id="{700799F7-EDCD-4D38-9C31-DE744533127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73F7BE89-1856-4886-A0CB-D1E5DC996721}"/>
                    </a:ext>
                  </a:extLst>
                </p:cNvPr>
                <p:cNvCxnSpPr>
                  <a:cxnSpLocks/>
                  <a:stCxn id="155" idx="4"/>
                  <a:endCxn id="151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D7E231C-913E-4751-8AB7-8139A1335D9E}"/>
                    </a:ext>
                  </a:extLst>
                </p:cNvPr>
                <p:cNvCxnSpPr>
                  <a:cxnSpLocks/>
                  <a:stCxn id="158" idx="7"/>
                  <a:endCxn id="155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2D51E285-4BF5-4B96-AE3A-1C00DBA74072}"/>
                    </a:ext>
                  </a:extLst>
                </p:cNvPr>
                <p:cNvCxnSpPr>
                  <a:cxnSpLocks/>
                  <a:stCxn id="151" idx="6"/>
                  <a:endCxn id="156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50E32333-2238-4126-8D6E-0C3673F5FE18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768EADEB-4615-4E5B-88DD-B9415D080DE7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FC63073F-832F-4F51-A4B9-AEF1E11C101F}"/>
                    </a:ext>
                  </a:extLst>
                </p:cNvPr>
                <p:cNvCxnSpPr>
                  <a:cxnSpLocks/>
                  <a:stCxn id="156" idx="7"/>
                  <a:endCxn id="159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F334930A-F7B7-4DA9-91E4-B8EE621569F0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79C9F5B5-ED96-412B-8906-1A82E36F72DF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71035505-1A8F-4492-B6D2-85FAC393B87D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408661D3-AFB0-4C90-9012-E80663BF0D14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5F832D16-C97F-429B-A966-C07A538B5F52}"/>
                    </a:ext>
                  </a:extLst>
                </p:cNvPr>
                <p:cNvCxnSpPr>
                  <a:cxnSpLocks/>
                  <a:stCxn id="144" idx="6"/>
                  <a:endCxn id="147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346FAA97-B8A3-4B54-985A-94115580F005}"/>
                    </a:ext>
                  </a:extLst>
                </p:cNvPr>
                <p:cNvCxnSpPr>
                  <a:cxnSpLocks/>
                  <a:stCxn id="149" idx="5"/>
                  <a:endCxn id="144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AD2072E1-C6A8-43F5-8E4D-838A0A2750C4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B99E3BE4-D698-4632-8CAE-012D5FCAE919}"/>
                    </a:ext>
                  </a:extLst>
                </p:cNvPr>
                <p:cNvCxnSpPr>
                  <a:cxnSpLocks/>
                  <a:stCxn id="147" idx="7"/>
                  <a:endCxn id="150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F5168175-F833-4C41-AC40-3C7619C4BDF5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DC6C8382-5ACC-49D3-98C0-A7FB4CB9B7BC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36" name="左大括号 135">
              <a:extLst>
                <a:ext uri="{FF2B5EF4-FFF2-40B4-BE49-F238E27FC236}">
                  <a16:creationId xmlns:a16="http://schemas.microsoft.com/office/drawing/2014/main" id="{3A2638F7-AC09-44A1-8E9D-27BC079AF3B1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ED26C8C4-3A39-4329-B93A-396776307278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ED26C8C4-3A39-4329-B93A-396776307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24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FE3425D9-620F-4E23-A81C-E49DBD3C3EC6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FE3425D9-620F-4E23-A81C-E49DBD3C3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CB417FD-8025-4C62-971F-FBF840911ED9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9921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68ACB-0E05-4E0F-B036-276122DB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B6B13FF-81B1-4735-8F3F-ECFF99C3C87A}"/>
              </a:ext>
            </a:extLst>
          </p:cNvPr>
          <p:cNvGrpSpPr/>
          <p:nvPr/>
        </p:nvGrpSpPr>
        <p:grpSpPr>
          <a:xfrm>
            <a:off x="4822250" y="3099456"/>
            <a:ext cx="3054524" cy="1568651"/>
            <a:chOff x="918188" y="3198903"/>
            <a:chExt cx="3054529" cy="1568647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2AE72EE-E76E-4D26-A0FD-B50DC05DCCF3}"/>
                </a:ext>
              </a:extLst>
            </p:cNvPr>
            <p:cNvSpPr/>
            <p:nvPr/>
          </p:nvSpPr>
          <p:spPr>
            <a:xfrm>
              <a:off x="1754692" y="4453823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65801E4B-637F-4450-AB91-F28BDACA8C3F}"/>
                </a:ext>
              </a:extLst>
            </p:cNvPr>
            <p:cNvCxnSpPr>
              <a:cxnSpLocks/>
              <a:stCxn id="148" idx="4"/>
              <a:endCxn id="139" idx="0"/>
            </p:cNvCxnSpPr>
            <p:nvPr/>
          </p:nvCxnSpPr>
          <p:spPr>
            <a:xfrm>
              <a:off x="1800636" y="3669492"/>
              <a:ext cx="11092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1E0AB4F-9AC6-4FA7-BF6A-038B334334EA}"/>
                </a:ext>
              </a:extLst>
            </p:cNvPr>
            <p:cNvSpPr/>
            <p:nvPr/>
          </p:nvSpPr>
          <p:spPr>
            <a:xfrm>
              <a:off x="2861235" y="3198903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83739E88-3B1A-4571-9773-13FD46521527}"/>
                </a:ext>
              </a:extLst>
            </p:cNvPr>
            <p:cNvCxnSpPr>
              <a:cxnSpLocks/>
              <a:stCxn id="152" idx="7"/>
              <a:endCxn id="148" idx="3"/>
            </p:cNvCxnSpPr>
            <p:nvPr/>
          </p:nvCxnSpPr>
          <p:spPr>
            <a:xfrm flipV="1">
              <a:off x="1185973" y="3623549"/>
              <a:ext cx="503745" cy="3244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F439304-7606-444F-ADBE-DAF0A3D37361}"/>
                </a:ext>
              </a:extLst>
            </p:cNvPr>
            <p:cNvCxnSpPr>
              <a:cxnSpLocks/>
              <a:stCxn id="139" idx="6"/>
              <a:endCxn id="155" idx="2"/>
            </p:cNvCxnSpPr>
            <p:nvPr/>
          </p:nvCxnSpPr>
          <p:spPr>
            <a:xfrm flipV="1">
              <a:off x="2068421" y="4453824"/>
              <a:ext cx="79281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B208B586-06B3-432A-B73B-8F1D20DF079D}"/>
                </a:ext>
              </a:extLst>
            </p:cNvPr>
            <p:cNvCxnSpPr>
              <a:cxnSpLocks/>
              <a:stCxn id="152" idx="5"/>
              <a:endCxn id="139" idx="2"/>
            </p:cNvCxnSpPr>
            <p:nvPr/>
          </p:nvCxnSpPr>
          <p:spPr>
            <a:xfrm>
              <a:off x="1185973" y="4169858"/>
              <a:ext cx="568720" cy="44082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7E309ADC-BEAC-406E-8AB6-6281CCC96105}"/>
                </a:ext>
              </a:extLst>
            </p:cNvPr>
            <p:cNvCxnSpPr>
              <a:cxnSpLocks/>
              <a:stCxn id="148" idx="6"/>
              <a:endCxn id="143" idx="2"/>
            </p:cNvCxnSpPr>
            <p:nvPr/>
          </p:nvCxnSpPr>
          <p:spPr>
            <a:xfrm flipV="1">
              <a:off x="1957500" y="3355765"/>
              <a:ext cx="903735" cy="15686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0E5EBD3-475C-47CA-BD27-9CA65AC3E68A}"/>
                </a:ext>
              </a:extLst>
            </p:cNvPr>
            <p:cNvSpPr/>
            <p:nvPr/>
          </p:nvSpPr>
          <p:spPr>
            <a:xfrm>
              <a:off x="1643772" y="3355765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058514A6-91E6-4142-B1BA-F4DDE5B988AB}"/>
                </a:ext>
              </a:extLst>
            </p:cNvPr>
            <p:cNvCxnSpPr>
              <a:cxnSpLocks/>
              <a:stCxn id="155" idx="7"/>
              <a:endCxn id="154" idx="3"/>
            </p:cNvCxnSpPr>
            <p:nvPr/>
          </p:nvCxnSpPr>
          <p:spPr>
            <a:xfrm flipV="1">
              <a:off x="3129019" y="3937276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124BB012-610A-4F39-8603-ABFC01F474F5}"/>
                </a:ext>
              </a:extLst>
            </p:cNvPr>
            <p:cNvCxnSpPr>
              <a:cxnSpLocks/>
              <a:stCxn id="155" idx="0"/>
              <a:endCxn id="143" idx="4"/>
            </p:cNvCxnSpPr>
            <p:nvPr/>
          </p:nvCxnSpPr>
          <p:spPr>
            <a:xfrm flipV="1">
              <a:off x="3018100" y="3512630"/>
              <a:ext cx="0" cy="784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3F7E55BB-99F5-4989-814B-49BF8F9E54C5}"/>
                </a:ext>
              </a:extLst>
            </p:cNvPr>
            <p:cNvCxnSpPr>
              <a:cxnSpLocks/>
              <a:stCxn id="143" idx="6"/>
              <a:endCxn id="154" idx="1"/>
            </p:cNvCxnSpPr>
            <p:nvPr/>
          </p:nvCxnSpPr>
          <p:spPr>
            <a:xfrm>
              <a:off x="3174964" y="3355765"/>
              <a:ext cx="529969" cy="35967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9D95BE2-934E-407F-9167-2E9B7122DB49}"/>
                </a:ext>
              </a:extLst>
            </p:cNvPr>
            <p:cNvSpPr/>
            <p:nvPr/>
          </p:nvSpPr>
          <p:spPr>
            <a:xfrm>
              <a:off x="918188" y="3902077"/>
              <a:ext cx="313728" cy="31372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3F11F3D4-BDE9-4A6D-9A44-851DF6CA34CE}"/>
                </a:ext>
              </a:extLst>
            </p:cNvPr>
            <p:cNvCxnSpPr>
              <a:cxnSpLocks/>
              <a:stCxn id="148" idx="5"/>
              <a:endCxn id="155" idx="1"/>
            </p:cNvCxnSpPr>
            <p:nvPr/>
          </p:nvCxnSpPr>
          <p:spPr>
            <a:xfrm>
              <a:off x="1911556" y="3623550"/>
              <a:ext cx="995623" cy="7193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671A25B7-7C74-4205-8910-C45955FC6A81}"/>
                </a:ext>
              </a:extLst>
            </p:cNvPr>
            <p:cNvSpPr/>
            <p:nvPr/>
          </p:nvSpPr>
          <p:spPr>
            <a:xfrm>
              <a:off x="3658989" y="3669495"/>
              <a:ext cx="313728" cy="31372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A80B138-D21B-4201-911C-14BCC6C2F710}"/>
                </a:ext>
              </a:extLst>
            </p:cNvPr>
            <p:cNvSpPr/>
            <p:nvPr/>
          </p:nvSpPr>
          <p:spPr>
            <a:xfrm>
              <a:off x="2861233" y="4296968"/>
              <a:ext cx="313728" cy="3137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91FE1FF-F85F-4318-9B6B-E3C7E48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</a:t>
            </a:r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3FA915D-2E35-4F99-AC17-939D053C2BCE}"/>
              </a:ext>
            </a:extLst>
          </p:cNvPr>
          <p:cNvGrpSpPr/>
          <p:nvPr/>
        </p:nvGrpSpPr>
        <p:grpSpPr>
          <a:xfrm>
            <a:off x="716572" y="1696788"/>
            <a:ext cx="3889372" cy="4328241"/>
            <a:chOff x="6500387" y="1572965"/>
            <a:chExt cx="3940718" cy="438538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24F6B66-985A-4235-BE70-B9E6DCCCF8B8}"/>
                </a:ext>
              </a:extLst>
            </p:cNvPr>
            <p:cNvGrpSpPr/>
            <p:nvPr/>
          </p:nvGrpSpPr>
          <p:grpSpPr>
            <a:xfrm>
              <a:off x="7864843" y="2216098"/>
              <a:ext cx="2140070" cy="3702923"/>
              <a:chOff x="137346" y="215697"/>
              <a:chExt cx="2241747" cy="3878853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CE07609-9D1B-4A05-9F82-CEECBAEC5CFC}"/>
                  </a:ext>
                </a:extLst>
              </p:cNvPr>
              <p:cNvGrpSpPr/>
              <p:nvPr/>
            </p:nvGrpSpPr>
            <p:grpSpPr>
              <a:xfrm>
                <a:off x="140268" y="215697"/>
                <a:ext cx="2238825" cy="745343"/>
                <a:chOff x="140268" y="342075"/>
                <a:chExt cx="2238825" cy="745343"/>
              </a:xfrm>
            </p:grpSpPr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BBEE7BB2-EBB1-46AC-AECF-622179B22DAC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6A241AB5-8208-4438-85E7-6A3722A51547}"/>
                    </a:ext>
                  </a:extLst>
                </p:cNvPr>
                <p:cNvCxnSpPr>
                  <a:cxnSpLocks/>
                  <a:stCxn id="116" idx="7"/>
                  <a:endCxn id="11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81D13E1-8A15-4785-8CBB-C7436DA4DBBE}"/>
                    </a:ext>
                  </a:extLst>
                </p:cNvPr>
                <p:cNvCxnSpPr>
                  <a:cxnSpLocks/>
                  <a:stCxn id="114" idx="6"/>
                  <a:endCxn id="111" idx="2"/>
                </p:cNvCxnSpPr>
                <p:nvPr/>
              </p:nvCxnSpPr>
              <p:spPr>
                <a:xfrm flipV="1">
                  <a:off x="902035" y="457049"/>
                  <a:ext cx="662395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20C9A6DE-C962-4A89-96CA-74D94666A1FB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7D35AE8D-A91B-4017-B235-7CF1380CFA98}"/>
                    </a:ext>
                  </a:extLst>
                </p:cNvPr>
                <p:cNvCxnSpPr>
                  <a:cxnSpLocks/>
                  <a:stCxn id="111" idx="6"/>
                  <a:endCxn id="117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D94C184E-796A-4804-AEE8-FC02170F4FBC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97334CE-FC62-4341-9FF3-6D5DEA1DCFFB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2B293554-0D8A-4422-BF3C-3DA79AEF54C8}"/>
                  </a:ext>
                </a:extLst>
              </p:cNvPr>
              <p:cNvGrpSpPr/>
              <p:nvPr/>
            </p:nvGrpSpPr>
            <p:grpSpPr>
              <a:xfrm>
                <a:off x="137346" y="906887"/>
                <a:ext cx="2238825" cy="1034775"/>
                <a:chOff x="140268" y="342075"/>
                <a:chExt cx="2238825" cy="1034775"/>
              </a:xfrm>
            </p:grpSpPr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19F50252-A8BD-44CF-B136-E8F855DD846E}"/>
                    </a:ext>
                  </a:extLst>
                </p:cNvPr>
                <p:cNvSpPr/>
                <p:nvPr/>
              </p:nvSpPr>
              <p:spPr>
                <a:xfrm>
                  <a:off x="1564430" y="342075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6458819-C26A-42AA-96C0-D690A1C2A758}"/>
                    </a:ext>
                  </a:extLst>
                </p:cNvPr>
                <p:cNvCxnSpPr>
                  <a:cxnSpLocks/>
                  <a:stCxn id="108" idx="7"/>
                  <a:endCxn id="104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05E9576-E7D0-4B41-AB3A-CE4F23FDD73C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9840647C-3CC5-4B40-8C4E-05F40219AA86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887742C-DC5E-45F4-8EC6-6EFACBCC9E17}"/>
                    </a:ext>
                  </a:extLst>
                </p:cNvPr>
                <p:cNvCxnSpPr>
                  <a:cxnSpLocks/>
                  <a:stCxn id="105" idx="0"/>
                  <a:endCxn id="102" idx="4"/>
                </p:cNvCxnSpPr>
                <p:nvPr/>
              </p:nvCxnSpPr>
              <p:spPr>
                <a:xfrm flipV="1">
                  <a:off x="1679404" y="572023"/>
                  <a:ext cx="0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D120DB5E-682D-4E86-824E-441D29749194}"/>
                    </a:ext>
                  </a:extLst>
                </p:cNvPr>
                <p:cNvCxnSpPr>
                  <a:cxnSpLocks/>
                  <a:stCxn id="102" idx="6"/>
                  <a:endCxn id="110" idx="1"/>
                </p:cNvCxnSpPr>
                <p:nvPr/>
              </p:nvCxnSpPr>
              <p:spPr>
                <a:xfrm>
                  <a:off x="1794378" y="457049"/>
                  <a:ext cx="388442" cy="2636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7F6C8F4B-09D8-4EF9-8FB6-8F4E8FD380F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9007DC21-D00D-4AC2-93EF-06010434ACAF}"/>
                    </a:ext>
                  </a:extLst>
                </p:cNvPr>
                <p:cNvCxnSpPr>
                  <a:cxnSpLocks/>
                  <a:stCxn id="104" idx="5"/>
                  <a:endCxn id="105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15387A1-B469-49A8-88E4-A1E37D939D23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59A6C2EC-D4CE-4339-9AE5-97BCFA0A675B}"/>
                  </a:ext>
                </a:extLst>
              </p:cNvPr>
              <p:cNvGrpSpPr/>
              <p:nvPr/>
            </p:nvGrpSpPr>
            <p:grpSpPr>
              <a:xfrm>
                <a:off x="137346" y="1667674"/>
                <a:ext cx="2238825" cy="919801"/>
                <a:chOff x="140268" y="457049"/>
                <a:chExt cx="2238825" cy="919801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C7B1667-B016-486B-A990-D36CA370DC63}"/>
                    </a:ext>
                  </a:extLst>
                </p:cNvPr>
                <p:cNvCxnSpPr>
                  <a:cxnSpLocks/>
                  <a:stCxn id="99" idx="7"/>
                  <a:endCxn id="96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ADA20BE4-43DC-4483-A9F0-809FA27A265A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962CC04-7B2E-4FC3-84E7-4A172DBDF89B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104BF6B2-C3BF-41A3-B30B-92F61430D3B4}"/>
                    </a:ext>
                  </a:extLst>
                </p:cNvPr>
                <p:cNvCxnSpPr>
                  <a:cxnSpLocks/>
                  <a:stCxn id="97" idx="7"/>
                  <a:endCxn id="101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545D06EB-C105-46C3-B8E1-717691A30241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EDF23D05-4281-432C-AC30-FEA906DB4D4C}"/>
                    </a:ext>
                  </a:extLst>
                </p:cNvPr>
                <p:cNvCxnSpPr>
                  <a:cxnSpLocks/>
                  <a:stCxn id="96" idx="5"/>
                  <a:endCxn id="97" idx="1"/>
                </p:cNvCxnSpPr>
                <p:nvPr/>
              </p:nvCxnSpPr>
              <p:spPr>
                <a:xfrm>
                  <a:off x="868360" y="653322"/>
                  <a:ext cx="729745" cy="5272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1E2F48AF-6329-4511-A1E7-34B5937CBE10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4B77F7F1-D3B1-4F6C-B531-E10F1D306C83}"/>
                  </a:ext>
                </a:extLst>
              </p:cNvPr>
              <p:cNvGrpSpPr/>
              <p:nvPr/>
            </p:nvGrpSpPr>
            <p:grpSpPr>
              <a:xfrm>
                <a:off x="139727" y="2350668"/>
                <a:ext cx="2238825" cy="1034775"/>
                <a:chOff x="140268" y="457049"/>
                <a:chExt cx="2238825" cy="1034775"/>
              </a:xfrm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FC7DDB8-539A-4FE2-A6E7-4E7209DE93A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D0399C8-BD35-418B-A931-5CEF641770AD}"/>
                    </a:ext>
                  </a:extLst>
                </p:cNvPr>
                <p:cNvCxnSpPr>
                  <a:cxnSpLocks/>
                  <a:stCxn id="90" idx="4"/>
                  <a:endCxn id="86" idx="0"/>
                </p:cNvCxnSpPr>
                <p:nvPr/>
              </p:nvCxnSpPr>
              <p:spPr>
                <a:xfrm>
                  <a:off x="787061" y="686997"/>
                  <a:ext cx="81299" cy="5748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0FD3FB35-7563-4341-A089-058460341047}"/>
                    </a:ext>
                  </a:extLst>
                </p:cNvPr>
                <p:cNvCxnSpPr>
                  <a:cxnSpLocks/>
                  <a:stCxn id="93" idx="7"/>
                  <a:endCxn id="90" idx="3"/>
                </p:cNvCxnSpPr>
                <p:nvPr/>
              </p:nvCxnSpPr>
              <p:spPr>
                <a:xfrm flipV="1">
                  <a:off x="336541" y="653322"/>
                  <a:ext cx="369221" cy="2378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CA011B8A-209B-47C2-99DC-771F706DA952}"/>
                    </a:ext>
                  </a:extLst>
                </p:cNvPr>
                <p:cNvCxnSpPr>
                  <a:cxnSpLocks/>
                  <a:stCxn id="86" idx="6"/>
                  <a:endCxn id="91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E8220E7B-FA8B-4EDA-949D-E3839A5C21E3}"/>
                    </a:ext>
                  </a:extLst>
                </p:cNvPr>
                <p:cNvSpPr/>
                <p:nvPr/>
              </p:nvSpPr>
              <p:spPr>
                <a:xfrm>
                  <a:off x="672087" y="457049"/>
                  <a:ext cx="229948" cy="2299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1A0566CC-4F52-46C9-88CA-E4A09F9CED69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37F9CEF-2B8B-444D-BF96-355C175DDDAA}"/>
                    </a:ext>
                  </a:extLst>
                </p:cNvPr>
                <p:cNvCxnSpPr>
                  <a:cxnSpLocks/>
                  <a:stCxn id="91" idx="7"/>
                  <a:endCxn id="94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1977402F-1F9B-42A0-87FA-0A041C6D0D12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04CD2124-CAC0-4B82-A5C2-BDD7420201D7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2EE1953-EB2A-414E-93DE-AE2F89D74A80}"/>
                  </a:ext>
                </a:extLst>
              </p:cNvPr>
              <p:cNvGrpSpPr/>
              <p:nvPr/>
            </p:nvGrpSpPr>
            <p:grpSpPr>
              <a:xfrm>
                <a:off x="137346" y="3289723"/>
                <a:ext cx="2238825" cy="804827"/>
                <a:chOff x="140268" y="686997"/>
                <a:chExt cx="2238825" cy="804827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56E0917A-2112-4809-B3F7-0BCB55548A82}"/>
                    </a:ext>
                  </a:extLst>
                </p:cNvPr>
                <p:cNvSpPr/>
                <p:nvPr/>
              </p:nvSpPr>
              <p:spPr>
                <a:xfrm>
                  <a:off x="753386" y="1261876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F39203FC-4060-401D-AAA8-4E82BAD07BEE}"/>
                    </a:ext>
                  </a:extLst>
                </p:cNvPr>
                <p:cNvCxnSpPr>
                  <a:cxnSpLocks/>
                  <a:stCxn id="79" idx="6"/>
                  <a:endCxn id="82" idx="2"/>
                </p:cNvCxnSpPr>
                <p:nvPr/>
              </p:nvCxnSpPr>
              <p:spPr>
                <a:xfrm flipV="1">
                  <a:off x="983334" y="1261876"/>
                  <a:ext cx="581096" cy="11497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2F670873-219F-42D6-B738-A37859B30748}"/>
                    </a:ext>
                  </a:extLst>
                </p:cNvPr>
                <p:cNvCxnSpPr>
                  <a:cxnSpLocks/>
                  <a:stCxn id="84" idx="5"/>
                  <a:endCxn id="79" idx="2"/>
                </p:cNvCxnSpPr>
                <p:nvPr/>
              </p:nvCxnSpPr>
              <p:spPr>
                <a:xfrm>
                  <a:off x="336541" y="1053743"/>
                  <a:ext cx="416845" cy="3231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9D090805-EFF8-405D-80FA-22D8FC70E9C1}"/>
                    </a:ext>
                  </a:extLst>
                </p:cNvPr>
                <p:cNvSpPr/>
                <p:nvPr/>
              </p:nvSpPr>
              <p:spPr>
                <a:xfrm>
                  <a:off x="1564430" y="1146902"/>
                  <a:ext cx="229948" cy="22994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C91D0C2C-AF25-41C7-9BCD-4F932909532D}"/>
                    </a:ext>
                  </a:extLst>
                </p:cNvPr>
                <p:cNvCxnSpPr>
                  <a:cxnSpLocks/>
                  <a:stCxn id="82" idx="7"/>
                  <a:endCxn id="85" idx="3"/>
                </p:cNvCxnSpPr>
                <p:nvPr/>
              </p:nvCxnSpPr>
              <p:spPr>
                <a:xfrm flipV="1">
                  <a:off x="1760703" y="883270"/>
                  <a:ext cx="422117" cy="2973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2AB261D5-87CB-475E-9DA9-0B3BAC67B99E}"/>
                    </a:ext>
                  </a:extLst>
                </p:cNvPr>
                <p:cNvSpPr/>
                <p:nvPr/>
              </p:nvSpPr>
              <p:spPr>
                <a:xfrm>
                  <a:off x="140268" y="857470"/>
                  <a:ext cx="229948" cy="229948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C6DFB0B9-C229-4175-8397-8A8D66133299}"/>
                    </a:ext>
                  </a:extLst>
                </p:cNvPr>
                <p:cNvSpPr/>
                <p:nvPr/>
              </p:nvSpPr>
              <p:spPr>
                <a:xfrm>
                  <a:off x="2149145" y="686997"/>
                  <a:ext cx="229948" cy="2299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9CA61AC7-0E3B-433B-BED4-EABCA79AC84E}"/>
                </a:ext>
              </a:extLst>
            </p:cNvPr>
            <p:cNvSpPr/>
            <p:nvPr/>
          </p:nvSpPr>
          <p:spPr>
            <a:xfrm>
              <a:off x="7257298" y="2255426"/>
              <a:ext cx="279902" cy="3702923"/>
            </a:xfrm>
            <a:prstGeom prst="leftBrace">
              <a:avLst>
                <a:gd name="adj1" fmla="val 4383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/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⊕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CAA21FB-FE0C-4C93-A712-F5E8B6E48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87" y="3878041"/>
                  <a:ext cx="597977" cy="467760"/>
                </a:xfrm>
                <a:prstGeom prst="rect">
                  <a:avLst/>
                </a:prstGeom>
                <a:blipFill>
                  <a:blip r:embed="rId3"/>
                  <a:stretch>
                    <a:fillRect l="-4167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/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⊗</m:t>
                        </m:r>
                      </m:oMath>
                    </m:oMathPara>
                  </a14:m>
                  <a:endParaRPr lang="zh-CN" altLang="en-US" sz="2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DE7371E-0C3B-435F-84A8-D387A4A3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449" y="1572965"/>
                  <a:ext cx="3154656" cy="46776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87EEAD-8EAD-4B23-A916-274AF994E75E}"/>
              </a:ext>
            </a:extLst>
          </p:cNvPr>
          <p:cNvGrpSpPr/>
          <p:nvPr/>
        </p:nvGrpSpPr>
        <p:grpSpPr>
          <a:xfrm>
            <a:off x="8468273" y="2419714"/>
            <a:ext cx="3164687" cy="2761921"/>
            <a:chOff x="8757833" y="2544859"/>
            <a:chExt cx="3164687" cy="2761921"/>
          </a:xfrm>
        </p:grpSpPr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57F74CB-DAA1-47E0-BCE7-A27124835582}"/>
                </a:ext>
              </a:extLst>
            </p:cNvPr>
            <p:cNvSpPr txBox="1"/>
            <p:nvPr/>
          </p:nvSpPr>
          <p:spPr>
            <a:xfrm>
              <a:off x="8757902" y="2544859"/>
              <a:ext cx="25958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power iteration</a:t>
              </a:r>
              <a:endParaRPr lang="zh-CN" altLang="en-US" sz="2400" dirty="0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1EF7CCD-E8D2-45C2-8EDB-054D6834466A}"/>
                </a:ext>
              </a:extLst>
            </p:cNvPr>
            <p:cNvSpPr txBox="1"/>
            <p:nvPr/>
          </p:nvSpPr>
          <p:spPr>
            <a:xfrm>
              <a:off x="8759258" y="3310301"/>
              <a:ext cx="31632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Bellman-Ford algorithm</a:t>
              </a:r>
              <a:endParaRPr lang="zh-CN" altLang="en-US" sz="2400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B98BC971-18C8-4158-993F-C88A08226214}"/>
                </a:ext>
              </a:extLst>
            </p:cNvPr>
            <p:cNvSpPr txBox="1"/>
            <p:nvPr/>
          </p:nvSpPr>
          <p:spPr>
            <a:xfrm>
              <a:off x="8759258" y="4073812"/>
              <a:ext cx="24421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Viterbi algorithm</a:t>
              </a:r>
              <a:endParaRPr lang="zh-CN" altLang="en-US" sz="2400" dirty="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D3837E3F-D948-4E80-9E71-C06ACFBE6680}"/>
                </a:ext>
              </a:extLst>
            </p:cNvPr>
            <p:cNvSpPr txBox="1"/>
            <p:nvPr/>
          </p:nvSpPr>
          <p:spPr>
            <a:xfrm>
              <a:off x="8757833" y="4845115"/>
              <a:ext cx="2908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etc.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5E683B-D71F-4409-B816-C17B43B10D10}"/>
              </a:ext>
            </a:extLst>
          </p:cNvPr>
          <p:cNvGrpSpPr/>
          <p:nvPr/>
        </p:nvGrpSpPr>
        <p:grpSpPr>
          <a:xfrm>
            <a:off x="8713229" y="5512390"/>
            <a:ext cx="2418428" cy="461665"/>
            <a:chOff x="8689717" y="5693278"/>
            <a:chExt cx="2418428" cy="461665"/>
          </a:xfrm>
        </p:grpSpPr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EA02736C-A150-48D2-A31D-7CD4D02FB3FE}"/>
                </a:ext>
              </a:extLst>
            </p:cNvPr>
            <p:cNvSpPr txBox="1"/>
            <p:nvPr/>
          </p:nvSpPr>
          <p:spPr>
            <a:xfrm>
              <a:off x="8689717" y="5693278"/>
              <a:ext cx="18472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scalable</a:t>
              </a:r>
              <a:endParaRPr lang="zh-CN" altLang="en-US" sz="2400" dirty="0"/>
            </a:p>
          </p:txBody>
        </p:sp>
        <p:pic>
          <p:nvPicPr>
            <p:cNvPr id="141" name="Picture 8" descr="😄">
              <a:extLst>
                <a:ext uri="{FF2B5EF4-FFF2-40B4-BE49-F238E27FC236}">
                  <a16:creationId xmlns:a16="http://schemas.microsoft.com/office/drawing/2014/main" id="{EED2FC46-768E-4CC8-9BE6-F4AE24377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419" y="5706597"/>
              <a:ext cx="440726" cy="44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748C472-FBF4-4F7E-98A7-AE3143BA7680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81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7053595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1D0C-7AAF-4124-BFD3-667E0C8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Bellman-Ford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DE03D0-B03A-4935-B922-CEE8161F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Path formulation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⨁"/>
                          <m:subHide m:val="on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Generalized Bellman-Ford algorithm</a:t>
                </a: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①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200"/>
                                    <m:t>⓪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⨁"/>
                              <m:subHide m:val="on"/>
                              <m:sup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DE03D0-B03A-4935-B922-CEE8161F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8217C-A82F-4729-9A70-C8AAE5B2414E}"/>
                  </a:ext>
                </a:extLst>
              </p:cNvPr>
              <p:cNvSpPr txBox="1"/>
              <p:nvPr/>
            </p:nvSpPr>
            <p:spPr>
              <a:xfrm>
                <a:off x="3149268" y="5740080"/>
                <a:ext cx="17140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8217C-A82F-4729-9A70-C8AAE5B24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268" y="5740080"/>
                <a:ext cx="1714086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D60ABA8-9EE1-4619-8DC2-49FF2FAE8859}"/>
              </a:ext>
            </a:extLst>
          </p:cNvPr>
          <p:cNvSpPr txBox="1"/>
          <p:nvPr/>
        </p:nvSpPr>
        <p:spPr>
          <a:xfrm>
            <a:off x="9018375" y="4021891"/>
            <a:ext cx="3039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boundary condition</a:t>
            </a:r>
            <a:endParaRPr lang="en-US" altLang="zh-CN" sz="2400" i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FF97DC-2F1D-4FA3-BAC3-9F0A190AD29C}"/>
              </a:ext>
            </a:extLst>
          </p:cNvPr>
          <p:cNvSpPr txBox="1"/>
          <p:nvPr/>
        </p:nvSpPr>
        <p:spPr>
          <a:xfrm>
            <a:off x="9018375" y="4959798"/>
            <a:ext cx="3039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Bellman-Ford iteration</a:t>
            </a:r>
            <a:endParaRPr lang="en-US" altLang="zh-CN" sz="2400" i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3EF5C6-7B9C-44F9-8119-9FB7F95BFD3E}"/>
                  </a:ext>
                </a:extLst>
              </p:cNvPr>
              <p:cNvSpPr txBox="1"/>
              <p:nvPr/>
            </p:nvSpPr>
            <p:spPr>
              <a:xfrm>
                <a:off x="3159210" y="2813907"/>
                <a:ext cx="10132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3EF5C6-7B9C-44F9-8119-9FB7F95B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0" y="2813907"/>
                <a:ext cx="101325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E4D958-A45B-4F8E-94A0-02F2BA862B6E}"/>
                  </a:ext>
                </a:extLst>
              </p:cNvPr>
              <p:cNvSpPr txBox="1"/>
              <p:nvPr/>
            </p:nvSpPr>
            <p:spPr>
              <a:xfrm>
                <a:off x="3933567" y="2813907"/>
                <a:ext cx="7578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E4D958-A45B-4F8E-94A0-02F2BA862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567" y="2813907"/>
                <a:ext cx="75788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01EBE8A1-B75B-40B4-AF8A-B1060A61896A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0778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4ADA1-0B6A-49D4-A14A-8052026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Parameterization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228600" lvl="1"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altLang="zh-CN" sz="2800" dirty="0"/>
                  <a:t>Generalized Bellman-Ford algorithm</a:t>
                </a:r>
              </a:p>
              <a:p>
                <a:pPr marL="1080000" lvl="1" indent="0">
                  <a:spcBef>
                    <a:spcPts val="10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accent2"/>
                  </a:solidFill>
                </a:endParaRPr>
              </a:p>
              <a:p>
                <a:pPr marL="1080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⨁"/>
                              <m:subHide m:val="on"/>
                              <m:supHide m:val="on"/>
                              <m:ctrlP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2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en-US" altLang="zh-CN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accent1"/>
                  </a:solidFill>
                </a:endParaRPr>
              </a:p>
              <a:p>
                <a:pPr marL="3200400" lvl="7" indent="0">
                  <a:buNone/>
                </a:pP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Neural parameterization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Single-source case: abbreviate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Indicator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Aggregate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Message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accent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63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20AB81-9A1C-419F-B731-34A8F787FF0C}"/>
                  </a:ext>
                </a:extLst>
              </p:cNvPr>
              <p:cNvSpPr txBox="1"/>
              <p:nvPr/>
            </p:nvSpPr>
            <p:spPr>
              <a:xfrm>
                <a:off x="3150176" y="3541715"/>
                <a:ext cx="13433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20AB81-9A1C-419F-B731-34A8F787F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76" y="3541715"/>
                <a:ext cx="1343385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7B659C0-DB28-42F9-A872-8CCDB0A8F36F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8707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4ADA1-0B6A-49D4-A14A-8052026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Parameterization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800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Indicator</m:t>
                      </m:r>
                      <m:d>
                        <m:dPr>
                          <m:ctrlP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altLang="zh-CN" sz="22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800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Aggregate</m:t>
                      </m:r>
                      <m:d>
                        <m:dPr>
                          <m:ctrlPr>
                            <a:rPr lang="en-US" altLang="zh-CN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Message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CN" sz="2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Indicator</m:t>
                    </m:r>
                  </m:oMath>
                </a14:m>
                <a:r>
                  <a:rPr lang="en-US" altLang="zh-CN" sz="2400" dirty="0"/>
                  <a:t>: a learnable embedding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zh-CN" sz="2400" dirty="0"/>
                  <a:t> if u = v and 0 otherwise</a:t>
                </a:r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Message</m:t>
                    </m:r>
                  </m:oMath>
                </a14:m>
                <a:r>
                  <a:rPr lang="en-US" altLang="zh-CN" sz="2400" dirty="0"/>
                  <a:t>: relational operators of KG embeddings (</a:t>
                </a:r>
                <a:r>
                  <a:rPr lang="en-US" altLang="zh-CN" sz="2400" dirty="0" err="1"/>
                  <a:t>TransE</a:t>
                </a:r>
                <a:r>
                  <a:rPr lang="en-US" altLang="zh-CN" sz="2400" dirty="0"/>
                  <a:t>/</a:t>
                </a:r>
                <a:r>
                  <a:rPr lang="en-US" altLang="zh-CN" sz="2400" dirty="0" err="1"/>
                  <a:t>DistMult</a:t>
                </a:r>
                <a:r>
                  <a:rPr lang="en-US" altLang="zh-CN" sz="2400" dirty="0"/>
                  <a:t>/</a:t>
                </a:r>
                <a:r>
                  <a:rPr lang="en-US" altLang="zh-CN" sz="2400" dirty="0" err="1"/>
                  <a:t>RotatE</a:t>
                </a:r>
                <a:r>
                  <a:rPr lang="en-US" altLang="zh-CN" sz="2400" dirty="0"/>
                  <a:t> etc.)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</m:oMath>
                </a14:m>
                <a:r>
                  <a:rPr lang="en-US" altLang="zh-CN" sz="2400" dirty="0"/>
                  <a:t>: permutation invariant function (sum/mean/max/PNA etc.)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A5ADC7-D200-40AB-9968-BF6F39820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E2318A6-5978-4A54-BFF8-1CF860CEAF3F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0481EE3-6093-49F7-909A-DDF41A86ED83}"/>
              </a:ext>
            </a:extLst>
          </p:cNvPr>
          <p:cNvCxnSpPr/>
          <p:nvPr/>
        </p:nvCxnSpPr>
        <p:spPr>
          <a:xfrm>
            <a:off x="4307541" y="5132295"/>
            <a:ext cx="12057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C531FF-80C0-43D4-B43B-9237EDD958C6}"/>
                  </a:ext>
                </a:extLst>
              </p:cNvPr>
              <p:cNvSpPr txBox="1"/>
              <p:nvPr/>
            </p:nvSpPr>
            <p:spPr>
              <a:xfrm>
                <a:off x="5513294" y="4927758"/>
                <a:ext cx="41954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1"/>
                    </a:solidFill>
                  </a:rPr>
                  <a:t>Only depends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, inductive!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C531FF-80C0-43D4-B43B-9237EDD9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94" y="4927758"/>
                <a:ext cx="4195483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7953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D4D48-017E-4569-A3D6-84158B5B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Bi-directional BFS sampling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9AF06-3AF8-4A23-A0D5-AC88A2E9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if we can’t store all node representations on a GPU?</a:t>
            </a:r>
          </a:p>
          <a:p>
            <a:r>
              <a:rPr lang="en-US" altLang="zh-CN" dirty="0"/>
              <a:t>Intuition: long paths are not important for prediction</a:t>
            </a:r>
          </a:p>
          <a:p>
            <a:pPr lvl="1"/>
            <a:r>
              <a:rPr lang="en-US" altLang="zh-CN" dirty="0"/>
              <a:t>Sample nodes and edges that can be reached by BFS</a:t>
            </a:r>
          </a:p>
          <a:p>
            <a:pPr lvl="1"/>
            <a:r>
              <a:rPr lang="en-US" altLang="zh-CN" dirty="0"/>
              <a:t>Randomly down sample nodes with large neighborhoods</a:t>
            </a:r>
          </a:p>
          <a:p>
            <a:pPr lvl="1"/>
            <a:r>
              <a:rPr lang="en-US" altLang="zh-CN" dirty="0"/>
              <a:t>Bi-directional BFS to further reduce the size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DAED6B4-2CAF-488C-8672-92B746991BD7}"/>
              </a:ext>
            </a:extLst>
          </p:cNvPr>
          <p:cNvGrpSpPr/>
          <p:nvPr/>
        </p:nvGrpSpPr>
        <p:grpSpPr>
          <a:xfrm>
            <a:off x="1312965" y="4015324"/>
            <a:ext cx="9566070" cy="1992592"/>
            <a:chOff x="539642" y="4080869"/>
            <a:chExt cx="10990163" cy="22892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299C120-9878-497F-89DE-3A756969AB43}"/>
                </a:ext>
              </a:extLst>
            </p:cNvPr>
            <p:cNvGrpSpPr/>
            <p:nvPr/>
          </p:nvGrpSpPr>
          <p:grpSpPr>
            <a:xfrm>
              <a:off x="539642" y="4080869"/>
              <a:ext cx="3220592" cy="2271800"/>
              <a:chOff x="497491" y="186519"/>
              <a:chExt cx="4265061" cy="3008567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C002D1B-00FE-46D5-BE93-65E4A7074808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B12377D-9B86-4FE0-A5A7-C38B9642F47C}"/>
                  </a:ext>
                </a:extLst>
              </p:cNvPr>
              <p:cNvCxnSpPr>
                <a:cxnSpLocks/>
                <a:stCxn id="29" idx="6"/>
                <a:endCxn id="7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350073C-87D5-4282-A463-467C4F9612F2}"/>
                  </a:ext>
                </a:extLst>
              </p:cNvPr>
              <p:cNvCxnSpPr>
                <a:cxnSpLocks/>
                <a:stCxn id="7" idx="7"/>
                <a:endCxn id="31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D665033-D19C-4606-837D-9F095FB07496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9DF6DA7-F6BC-4E5D-A4D7-0F77CFDAA3B0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F047902D-F84F-4B0C-80C6-72ABFFE2F89C}"/>
                  </a:ext>
                </a:extLst>
              </p:cNvPr>
              <p:cNvCxnSpPr>
                <a:cxnSpLocks/>
                <a:stCxn id="35" idx="7"/>
                <a:endCxn id="29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34B91E1-9F58-49D8-9E78-445D0FA91BEC}"/>
                  </a:ext>
                </a:extLst>
              </p:cNvPr>
              <p:cNvCxnSpPr>
                <a:cxnSpLocks/>
                <a:stCxn id="30" idx="6"/>
                <a:endCxn id="10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F959D61-C3A5-479C-B1D7-BEB622137AC6}"/>
                  </a:ext>
                </a:extLst>
              </p:cNvPr>
              <p:cNvCxnSpPr>
                <a:cxnSpLocks/>
                <a:stCxn id="33" idx="1"/>
                <a:endCxn id="30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B58987F-A161-444A-9296-5DF2197E76DF}"/>
                  </a:ext>
                </a:extLst>
              </p:cNvPr>
              <p:cNvCxnSpPr>
                <a:cxnSpLocks/>
                <a:stCxn id="7" idx="5"/>
                <a:endCxn id="32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23C89DD-BD5C-42B5-B955-BB9978C961C5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3641DF5-3542-48F1-84C9-31F03DCCDC18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>
                <a:off x="1559374" y="2340514"/>
                <a:ext cx="39858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8717BBF-A68D-4BCA-9524-030A006B9C31}"/>
                  </a:ext>
                </a:extLst>
              </p:cNvPr>
              <p:cNvCxnSpPr>
                <a:cxnSpLocks/>
                <a:stCxn id="29" idx="7"/>
                <a:endCxn id="36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50536F6-ED21-4EF0-8B62-2830B9D3F557}"/>
                  </a:ext>
                </a:extLst>
              </p:cNvPr>
              <p:cNvSpPr/>
              <p:nvPr/>
            </p:nvSpPr>
            <p:spPr>
              <a:xfrm>
                <a:off x="2930478" y="44143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D0E4F68-4443-4220-ACAA-D8C691C05E22}"/>
                  </a:ext>
                </a:extLst>
              </p:cNvPr>
              <p:cNvCxnSpPr>
                <a:cxnSpLocks/>
                <a:stCxn id="36" idx="7"/>
                <a:endCxn id="19" idx="4"/>
              </p:cNvCxnSpPr>
              <p:nvPr/>
            </p:nvCxnSpPr>
            <p:spPr>
              <a:xfrm flipV="1">
                <a:off x="2843090" y="671387"/>
                <a:ext cx="202362" cy="41879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EE70DC2-53CD-4DD3-A90E-9C059B0CE0F5}"/>
                  </a:ext>
                </a:extLst>
              </p:cNvPr>
              <p:cNvSpPr/>
              <p:nvPr/>
            </p:nvSpPr>
            <p:spPr>
              <a:xfrm>
                <a:off x="2368208" y="278887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4C467CD-F39F-4399-873A-6B54CC62545E}"/>
                  </a:ext>
                </a:extLst>
              </p:cNvPr>
              <p:cNvCxnSpPr>
                <a:cxnSpLocks/>
                <a:stCxn id="21" idx="1"/>
                <a:endCxn id="35" idx="5"/>
              </p:cNvCxnSpPr>
              <p:nvPr/>
            </p:nvCxnSpPr>
            <p:spPr>
              <a:xfrm flipH="1" flipV="1">
                <a:off x="2154232" y="2421813"/>
                <a:ext cx="247651" cy="40073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7E1A79D-B247-47FE-90C9-90115A003F94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4494123" y="2340514"/>
                <a:ext cx="2684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D937EF9-F1C9-45D9-9137-CD83E3BA9C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3045452" y="186519"/>
                <a:ext cx="0" cy="2549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1503EA2-7334-44F2-B99F-5FCBDD46AEF0}"/>
                  </a:ext>
                </a:extLst>
              </p:cNvPr>
              <p:cNvCxnSpPr>
                <a:cxnSpLocks/>
                <a:stCxn id="21" idx="5"/>
              </p:cNvCxnSpPr>
              <p:nvPr/>
            </p:nvCxnSpPr>
            <p:spPr>
              <a:xfrm>
                <a:off x="2564481" y="2985150"/>
                <a:ext cx="144235" cy="2099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92BE631-E793-447D-8013-FF0033E45F37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 flipV="1">
                <a:off x="1523023" y="2990191"/>
                <a:ext cx="154344" cy="20489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4685287-96C2-4383-AA16-0461E9590061}"/>
                  </a:ext>
                </a:extLst>
              </p:cNvPr>
              <p:cNvSpPr/>
              <p:nvPr/>
            </p:nvSpPr>
            <p:spPr>
              <a:xfrm>
                <a:off x="1643692" y="279391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2CB56DA-2214-4408-BC07-DEBC202D5EF8}"/>
                  </a:ext>
                </a:extLst>
              </p:cNvPr>
              <p:cNvCxnSpPr>
                <a:cxnSpLocks/>
                <a:stCxn id="33" idx="5"/>
                <a:endCxn id="27" idx="0"/>
              </p:cNvCxnSpPr>
              <p:nvPr/>
            </p:nvCxnSpPr>
            <p:spPr>
              <a:xfrm>
                <a:off x="1525699" y="2421813"/>
                <a:ext cx="232967" cy="3721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3CC4E42-7386-4BA1-9E1F-AEB74970F9E4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5881BAA-F4B8-4420-9234-3487B89DC335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018DB-B102-48AA-9124-0FD531ADFA20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596DFC0-90C5-4F16-94D5-9B8EC4A0A011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E9EE3AD-DA15-4522-889D-970282A82CB9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2F0C3C2-D126-427C-839E-7F2E1D02916B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D5BD53CF-571F-4CC0-BE94-3C64C19BF3B1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20CBD09-1F1E-424B-A3FB-2C496836A5C0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B2E8BE8-56CA-41D2-9EFB-11A11756D2A6}"/>
                  </a:ext>
                </a:extLst>
              </p:cNvPr>
              <p:cNvCxnSpPr>
                <a:cxnSpLocks/>
                <a:stCxn id="38" idx="1"/>
              </p:cNvCxnSpPr>
              <p:nvPr/>
            </p:nvCxnSpPr>
            <p:spPr>
              <a:xfrm flipH="1" flipV="1">
                <a:off x="497491" y="959175"/>
                <a:ext cx="124343" cy="23153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7BE54A7-A5F1-4329-B145-CE74DFD6DE0F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00BA552-8862-4659-9D0C-C20F03B93B42}"/>
                  </a:ext>
                </a:extLst>
              </p:cNvPr>
              <p:cNvCxnSpPr>
                <a:cxnSpLocks/>
                <a:stCxn id="30" idx="1"/>
                <a:endCxn id="38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6182BB9-183A-4E91-95F1-CD11F0203403}"/>
                </a:ext>
              </a:extLst>
            </p:cNvPr>
            <p:cNvGrpSpPr/>
            <p:nvPr/>
          </p:nvGrpSpPr>
          <p:grpSpPr>
            <a:xfrm>
              <a:off x="8580371" y="4755235"/>
              <a:ext cx="2949434" cy="1056383"/>
              <a:chOff x="588159" y="1056510"/>
              <a:chExt cx="3905964" cy="139897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93F3FCA-5989-4025-A285-FD1DBC50E48F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CFBCA55-663D-45CA-80D3-12FBA070B72F}"/>
                  </a:ext>
                </a:extLst>
              </p:cNvPr>
              <p:cNvCxnSpPr>
                <a:cxnSpLocks/>
                <a:stCxn id="52" idx="6"/>
                <a:endCxn id="41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2B3E8BC-7B5C-471F-BA4C-984F2959B727}"/>
                  </a:ext>
                </a:extLst>
              </p:cNvPr>
              <p:cNvCxnSpPr>
                <a:cxnSpLocks/>
                <a:stCxn id="41" idx="7"/>
                <a:endCxn id="54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6180D058-2492-4A40-B2B3-DAF798D6EE3C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584D1E1-DB68-44F9-9035-EE71A49A2AD2}"/>
                  </a:ext>
                </a:extLst>
              </p:cNvPr>
              <p:cNvCxnSpPr>
                <a:cxnSpLocks/>
                <a:stCxn id="44" idx="6"/>
                <a:endCxn id="52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78F2411-8F38-4156-8A07-CE976957A57E}"/>
                  </a:ext>
                </a:extLst>
              </p:cNvPr>
              <p:cNvCxnSpPr>
                <a:cxnSpLocks/>
                <a:stCxn id="58" idx="7"/>
                <a:endCxn id="52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3717855-E8D8-4673-B845-6AEDF812014C}"/>
                  </a:ext>
                </a:extLst>
              </p:cNvPr>
              <p:cNvCxnSpPr>
                <a:cxnSpLocks/>
                <a:stCxn id="53" idx="6"/>
                <a:endCxn id="44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D2BCD8C-9769-4A2F-B997-45D453CB1F89}"/>
                  </a:ext>
                </a:extLst>
              </p:cNvPr>
              <p:cNvCxnSpPr>
                <a:cxnSpLocks/>
                <a:stCxn id="56" idx="1"/>
                <a:endCxn id="53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ADD30D4-BFCA-4562-AC7A-A3A2E55458D0}"/>
                  </a:ext>
                </a:extLst>
              </p:cNvPr>
              <p:cNvCxnSpPr>
                <a:cxnSpLocks/>
                <a:stCxn id="41" idx="5"/>
                <a:endCxn id="55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8902476-E959-4832-8EEB-C3F8DA4C4788}"/>
                  </a:ext>
                </a:extLst>
              </p:cNvPr>
              <p:cNvCxnSpPr>
                <a:cxnSpLocks/>
                <a:stCxn id="55" idx="6"/>
                <a:endCxn id="57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35855F6-A815-41D4-B637-E22DB4D383D3}"/>
                  </a:ext>
                </a:extLst>
              </p:cNvPr>
              <p:cNvCxnSpPr>
                <a:cxnSpLocks/>
                <a:stCxn id="52" idx="7"/>
                <a:endCxn id="59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C589FDC-67C1-4117-8B3B-A9FC79CF6A25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01C48C4-67FD-4771-82F3-0C8D12A6E94C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A503D08-7B67-471C-AC61-18BA4EA281C0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FAD73E3-FD44-41EE-970C-034CB62EBC4D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9614BAF-9940-4B66-B8A5-83338F3D3071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7DC258B-9E33-4DBB-931C-D1788B41159F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0B4FA5B-B463-40B0-8D04-914BF2DEF308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02E9B66-E4F9-41EA-B6E9-15769DAFBF01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BC9FC17-DA9F-4F50-BA2D-50474603F2B5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DEE0C581-547C-4113-8EFC-DCDC60C881CA}"/>
                  </a:ext>
                </a:extLst>
              </p:cNvPr>
              <p:cNvCxnSpPr>
                <a:cxnSpLocks/>
                <a:stCxn id="53" idx="1"/>
                <a:endCxn id="60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162FB76-E529-45F2-96E7-F60E4A656130}"/>
                </a:ext>
              </a:extLst>
            </p:cNvPr>
            <p:cNvGrpSpPr/>
            <p:nvPr/>
          </p:nvGrpSpPr>
          <p:grpSpPr>
            <a:xfrm>
              <a:off x="4362671" y="4098296"/>
              <a:ext cx="3386513" cy="2271800"/>
              <a:chOff x="277760" y="186519"/>
              <a:chExt cx="4484792" cy="3008567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55FEC1-9841-4EC9-BA8C-95AB052B19C4}"/>
                  </a:ext>
                </a:extLst>
              </p:cNvPr>
              <p:cNvSpPr/>
              <p:nvPr/>
            </p:nvSpPr>
            <p:spPr>
              <a:xfrm>
                <a:off x="277760" y="1010160"/>
                <a:ext cx="1601227" cy="1601227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5143BD8-C6ED-499A-8EC7-E0BF16D847B5}"/>
                  </a:ext>
                </a:extLst>
              </p:cNvPr>
              <p:cNvSpPr/>
              <p:nvPr/>
            </p:nvSpPr>
            <p:spPr>
              <a:xfrm>
                <a:off x="2924085" y="1543749"/>
                <a:ext cx="1570038" cy="157003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7A8A6F33-B7D6-4F4F-8A04-18D74EE7894B}"/>
                  </a:ext>
                </a:extLst>
              </p:cNvPr>
              <p:cNvSpPr/>
              <p:nvPr/>
            </p:nvSpPr>
            <p:spPr>
              <a:xfrm>
                <a:off x="2913790" y="479144"/>
                <a:ext cx="1570038" cy="157003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600E185-CE2D-4FB2-938D-A4DA4685908C}"/>
                  </a:ext>
                </a:extLst>
              </p:cNvPr>
              <p:cNvSpPr/>
              <p:nvPr/>
            </p:nvSpPr>
            <p:spPr>
              <a:xfrm>
                <a:off x="1642471" y="959175"/>
                <a:ext cx="1672010" cy="167201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64F12B3-1B4D-43BC-88CC-4A84FC15AAAA}"/>
                  </a:ext>
                </a:extLst>
              </p:cNvPr>
              <p:cNvSpPr/>
              <p:nvPr/>
            </p:nvSpPr>
            <p:spPr>
              <a:xfrm>
                <a:off x="3069905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DECBC75-027E-4232-AA61-3E5717C220DC}"/>
                  </a:ext>
                </a:extLst>
              </p:cNvPr>
              <p:cNvCxnSpPr>
                <a:cxnSpLocks/>
                <a:stCxn id="89" idx="6"/>
                <a:endCxn id="67" idx="2"/>
              </p:cNvCxnSpPr>
              <p:nvPr/>
            </p:nvCxnSpPr>
            <p:spPr>
              <a:xfrm>
                <a:off x="2598156" y="1795180"/>
                <a:ext cx="47174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A362D7C-0152-4745-BF01-5DACF48E85EE}"/>
                  </a:ext>
                </a:extLst>
              </p:cNvPr>
              <p:cNvCxnSpPr>
                <a:cxnSpLocks/>
                <a:stCxn id="67" idx="7"/>
                <a:endCxn id="91" idx="3"/>
              </p:cNvCxnSpPr>
              <p:nvPr/>
            </p:nvCxnSpPr>
            <p:spPr>
              <a:xfrm flipV="1">
                <a:off x="3266178" y="1339658"/>
                <a:ext cx="351332" cy="37422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C3217215-6652-4B94-8A57-FED1BE304FCE}"/>
                  </a:ext>
                </a:extLst>
              </p:cNvPr>
              <p:cNvSpPr/>
              <p:nvPr/>
            </p:nvSpPr>
            <p:spPr>
              <a:xfrm>
                <a:off x="1649040" y="168020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663DB6B2-B436-41DA-B353-A1AAFC896301}"/>
                  </a:ext>
                </a:extLst>
              </p:cNvPr>
              <p:cNvCxnSpPr>
                <a:cxnSpLocks/>
                <a:stCxn id="70" idx="6"/>
                <a:endCxn id="89" idx="2"/>
              </p:cNvCxnSpPr>
              <p:nvPr/>
            </p:nvCxnSpPr>
            <p:spPr>
              <a:xfrm>
                <a:off x="1878988" y="1795180"/>
                <a:ext cx="48922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FE06177-B0D3-4CAA-97A5-BF3A6977C2C2}"/>
                  </a:ext>
                </a:extLst>
              </p:cNvPr>
              <p:cNvCxnSpPr>
                <a:cxnSpLocks/>
                <a:stCxn id="95" idx="7"/>
                <a:endCxn id="89" idx="3"/>
              </p:cNvCxnSpPr>
              <p:nvPr/>
            </p:nvCxnSpPr>
            <p:spPr>
              <a:xfrm flipV="1">
                <a:off x="2154232" y="1876479"/>
                <a:ext cx="247651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643DC42-93A4-43D2-9FDA-94ECED7BE8A0}"/>
                  </a:ext>
                </a:extLst>
              </p:cNvPr>
              <p:cNvCxnSpPr>
                <a:cxnSpLocks/>
                <a:stCxn id="90" idx="6"/>
                <a:endCxn id="70" idx="2"/>
              </p:cNvCxnSpPr>
              <p:nvPr/>
            </p:nvCxnSpPr>
            <p:spPr>
              <a:xfrm>
                <a:off x="1176302" y="1795180"/>
                <a:ext cx="47273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8B48B509-9A42-418A-BA1E-A37CB9D06132}"/>
                  </a:ext>
                </a:extLst>
              </p:cNvPr>
              <p:cNvCxnSpPr>
                <a:cxnSpLocks/>
                <a:stCxn id="93" idx="1"/>
                <a:endCxn id="90" idx="5"/>
              </p:cNvCxnSpPr>
              <p:nvPr/>
            </p:nvCxnSpPr>
            <p:spPr>
              <a:xfrm flipH="1" flipV="1">
                <a:off x="1142627" y="1876479"/>
                <a:ext cx="220474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BB3DDE35-D574-4529-8D3E-11806CA62F7F}"/>
                  </a:ext>
                </a:extLst>
              </p:cNvPr>
              <p:cNvCxnSpPr>
                <a:cxnSpLocks/>
                <a:stCxn id="67" idx="5"/>
                <a:endCxn id="92" idx="1"/>
              </p:cNvCxnSpPr>
              <p:nvPr/>
            </p:nvCxnSpPr>
            <p:spPr>
              <a:xfrm>
                <a:off x="3266178" y="1876479"/>
                <a:ext cx="361348" cy="38273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0D167424-06B8-42BC-845B-18DDE02623AA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3823799" y="2340514"/>
                <a:ext cx="44037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BF4D1AFB-FE79-47A6-9E11-8B1FE20361B5}"/>
                  </a:ext>
                </a:extLst>
              </p:cNvPr>
              <p:cNvCxnSpPr>
                <a:cxnSpLocks/>
                <a:stCxn id="93" idx="6"/>
                <a:endCxn id="95" idx="2"/>
              </p:cNvCxnSpPr>
              <p:nvPr/>
            </p:nvCxnSpPr>
            <p:spPr>
              <a:xfrm>
                <a:off x="1559374" y="2340514"/>
                <a:ext cx="39858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71CF6802-FB2E-435B-B6B4-4620641AEE80}"/>
                  </a:ext>
                </a:extLst>
              </p:cNvPr>
              <p:cNvCxnSpPr>
                <a:cxnSpLocks/>
                <a:stCxn id="89" idx="7"/>
                <a:endCxn id="96" idx="4"/>
              </p:cNvCxnSpPr>
              <p:nvPr/>
            </p:nvCxnSpPr>
            <p:spPr>
              <a:xfrm flipV="1">
                <a:off x="2564481" y="1286458"/>
                <a:ext cx="197310" cy="42742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4CBFED2B-FC1E-4E6D-93D2-18DE52BBA4B4}"/>
                  </a:ext>
                </a:extLst>
              </p:cNvPr>
              <p:cNvSpPr/>
              <p:nvPr/>
            </p:nvSpPr>
            <p:spPr>
              <a:xfrm>
                <a:off x="2930478" y="44143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0DCFF916-071B-48B6-8A99-5A8720F43F90}"/>
                  </a:ext>
                </a:extLst>
              </p:cNvPr>
              <p:cNvCxnSpPr>
                <a:cxnSpLocks/>
                <a:stCxn id="96" idx="7"/>
                <a:endCxn id="79" idx="4"/>
              </p:cNvCxnSpPr>
              <p:nvPr/>
            </p:nvCxnSpPr>
            <p:spPr>
              <a:xfrm flipV="1">
                <a:off x="2843090" y="671387"/>
                <a:ext cx="202362" cy="41879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B6B4A96-E2DF-4233-AC4B-6305F42F45D4}"/>
                  </a:ext>
                </a:extLst>
              </p:cNvPr>
              <p:cNvSpPr/>
              <p:nvPr/>
            </p:nvSpPr>
            <p:spPr>
              <a:xfrm>
                <a:off x="2368208" y="278887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85A851F4-A9C9-4144-ADE9-3DD67114B7E7}"/>
                  </a:ext>
                </a:extLst>
              </p:cNvPr>
              <p:cNvCxnSpPr>
                <a:cxnSpLocks/>
                <a:stCxn id="81" idx="1"/>
                <a:endCxn id="95" idx="5"/>
              </p:cNvCxnSpPr>
              <p:nvPr/>
            </p:nvCxnSpPr>
            <p:spPr>
              <a:xfrm flipH="1" flipV="1">
                <a:off x="2154232" y="2421813"/>
                <a:ext cx="247651" cy="40073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6E61BAFB-B18A-406E-B4EB-AB8859798B58}"/>
                  </a:ext>
                </a:extLst>
              </p:cNvPr>
              <p:cNvCxnSpPr>
                <a:cxnSpLocks/>
                <a:stCxn id="94" idx="6"/>
              </p:cNvCxnSpPr>
              <p:nvPr/>
            </p:nvCxnSpPr>
            <p:spPr>
              <a:xfrm>
                <a:off x="4494123" y="2340514"/>
                <a:ext cx="2684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898B374-E89C-4EBC-A349-F1FECCD041AF}"/>
                  </a:ext>
                </a:extLst>
              </p:cNvPr>
              <p:cNvCxnSpPr>
                <a:cxnSpLocks/>
                <a:endCxn id="79" idx="0"/>
              </p:cNvCxnSpPr>
              <p:nvPr/>
            </p:nvCxnSpPr>
            <p:spPr>
              <a:xfrm>
                <a:off x="3045452" y="186519"/>
                <a:ext cx="0" cy="2549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ECF1F5CE-D4AE-4FAA-9355-64A06C14B564}"/>
                  </a:ext>
                </a:extLst>
              </p:cNvPr>
              <p:cNvCxnSpPr>
                <a:cxnSpLocks/>
                <a:stCxn id="81" idx="5"/>
              </p:cNvCxnSpPr>
              <p:nvPr/>
            </p:nvCxnSpPr>
            <p:spPr>
              <a:xfrm>
                <a:off x="2564481" y="2985150"/>
                <a:ext cx="144235" cy="2099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8BF39792-9BBB-4F1B-9ADE-31791D04E560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 flipV="1">
                <a:off x="1523023" y="2990191"/>
                <a:ext cx="154344" cy="20489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A8372B4D-611D-4E48-BCBF-FC23ECAF4F9D}"/>
                  </a:ext>
                </a:extLst>
              </p:cNvPr>
              <p:cNvSpPr/>
              <p:nvPr/>
            </p:nvSpPr>
            <p:spPr>
              <a:xfrm>
                <a:off x="1643692" y="279391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3DFE4571-0B56-407F-B900-11233FD63F77}"/>
                  </a:ext>
                </a:extLst>
              </p:cNvPr>
              <p:cNvCxnSpPr>
                <a:cxnSpLocks/>
                <a:stCxn id="93" idx="5"/>
                <a:endCxn id="87" idx="0"/>
              </p:cNvCxnSpPr>
              <p:nvPr/>
            </p:nvCxnSpPr>
            <p:spPr>
              <a:xfrm>
                <a:off x="1525699" y="2421813"/>
                <a:ext cx="232967" cy="3721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9D3BEE5-4C15-4DC3-9E6B-A726A1EC4AEF}"/>
                  </a:ext>
                </a:extLst>
              </p:cNvPr>
              <p:cNvSpPr/>
              <p:nvPr/>
            </p:nvSpPr>
            <p:spPr>
              <a:xfrm>
                <a:off x="2368208" y="168020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8A324EEE-4054-4383-AA9E-C284643A8D1E}"/>
                  </a:ext>
                </a:extLst>
              </p:cNvPr>
              <p:cNvSpPr/>
              <p:nvPr/>
            </p:nvSpPr>
            <p:spPr>
              <a:xfrm>
                <a:off x="946354" y="168020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228C697B-DF8D-48C5-803C-382A3D30D306}"/>
                  </a:ext>
                </a:extLst>
              </p:cNvPr>
              <p:cNvSpPr/>
              <p:nvPr/>
            </p:nvSpPr>
            <p:spPr>
              <a:xfrm>
                <a:off x="3583835" y="1143385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63AE6F5A-04B5-4786-A0C8-6173FE498E89}"/>
                  </a:ext>
                </a:extLst>
              </p:cNvPr>
              <p:cNvSpPr/>
              <p:nvPr/>
            </p:nvSpPr>
            <p:spPr>
              <a:xfrm>
                <a:off x="3593851" y="2225540"/>
                <a:ext cx="229948" cy="2299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0F49943B-BF58-4353-A563-2FB761F06A4D}"/>
                  </a:ext>
                </a:extLst>
              </p:cNvPr>
              <p:cNvSpPr/>
              <p:nvPr/>
            </p:nvSpPr>
            <p:spPr>
              <a:xfrm>
                <a:off x="1329426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C1A972DD-5579-453C-A14A-211627033714}"/>
                  </a:ext>
                </a:extLst>
              </p:cNvPr>
              <p:cNvSpPr/>
              <p:nvPr/>
            </p:nvSpPr>
            <p:spPr>
              <a:xfrm>
                <a:off x="4264175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740389D-5176-4970-98C0-E04E1FF45B30}"/>
                  </a:ext>
                </a:extLst>
              </p:cNvPr>
              <p:cNvSpPr/>
              <p:nvPr/>
            </p:nvSpPr>
            <p:spPr>
              <a:xfrm>
                <a:off x="1957959" y="222554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8D355438-3FB2-48A4-895B-69B4D66CBB20}"/>
                  </a:ext>
                </a:extLst>
              </p:cNvPr>
              <p:cNvSpPr/>
              <p:nvPr/>
            </p:nvSpPr>
            <p:spPr>
              <a:xfrm>
                <a:off x="2646817" y="105651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98EF4A1C-E985-4F74-9635-49A818E92252}"/>
                  </a:ext>
                </a:extLst>
              </p:cNvPr>
              <p:cNvCxnSpPr>
                <a:cxnSpLocks/>
                <a:stCxn id="98" idx="1"/>
              </p:cNvCxnSpPr>
              <p:nvPr/>
            </p:nvCxnSpPr>
            <p:spPr>
              <a:xfrm flipH="1" flipV="1">
                <a:off x="497491" y="959175"/>
                <a:ext cx="124343" cy="23153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FC0C4EA-DA8C-4923-8F7B-C8528051B212}"/>
                  </a:ext>
                </a:extLst>
              </p:cNvPr>
              <p:cNvSpPr/>
              <p:nvPr/>
            </p:nvSpPr>
            <p:spPr>
              <a:xfrm>
                <a:off x="588159" y="1157032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3301439-F45A-40F8-83AB-C0E97CDDA044}"/>
                  </a:ext>
                </a:extLst>
              </p:cNvPr>
              <p:cNvCxnSpPr>
                <a:cxnSpLocks/>
                <a:stCxn id="90" idx="1"/>
                <a:endCxn id="98" idx="5"/>
              </p:cNvCxnSpPr>
              <p:nvPr/>
            </p:nvCxnSpPr>
            <p:spPr>
              <a:xfrm flipH="1" flipV="1">
                <a:off x="784432" y="1353305"/>
                <a:ext cx="195597" cy="360576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F59BBBA-13E1-4304-82C6-C0BB2BFF2B45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2602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C347854B-CD95-4042-AE52-0A7D4EDF62E0}"/>
              </a:ext>
            </a:extLst>
          </p:cNvPr>
          <p:cNvGrpSpPr/>
          <p:nvPr/>
        </p:nvGrpSpPr>
        <p:grpSpPr>
          <a:xfrm>
            <a:off x="919455" y="3198909"/>
            <a:ext cx="3054524" cy="1568651"/>
            <a:chOff x="2244068" y="3198909"/>
            <a:chExt cx="3054524" cy="1568651"/>
          </a:xfrm>
        </p:grpSpPr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1A0F3C47-4AF4-4AFB-BD04-2D83AB3BC4AD}"/>
                </a:ext>
              </a:extLst>
            </p:cNvPr>
            <p:cNvCxnSpPr>
              <a:cxnSpLocks/>
              <a:stCxn id="100" idx="0"/>
              <a:endCxn id="102" idx="0"/>
            </p:cNvCxnSpPr>
            <p:nvPr/>
          </p:nvCxnSpPr>
          <p:spPr>
            <a:xfrm rot="5400000" flipH="1" flipV="1">
              <a:off x="3655038" y="2415394"/>
              <a:ext cx="232584" cy="2740796"/>
            </a:xfrm>
            <a:prstGeom prst="curvedConnector3">
              <a:avLst>
                <a:gd name="adj1" fmla="val 545391"/>
              </a:avLst>
            </a:prstGeom>
            <a:ln w="38100"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F3795940-5120-4A77-9B64-335C73A03AEF}"/>
                </a:ext>
              </a:extLst>
            </p:cNvPr>
            <p:cNvSpPr/>
            <p:nvPr/>
          </p:nvSpPr>
          <p:spPr>
            <a:xfrm>
              <a:off x="3080571" y="4453832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00E2E25-A27B-4EBA-9E52-41117C3D9CAE}"/>
                </a:ext>
              </a:extLst>
            </p:cNvPr>
            <p:cNvCxnSpPr>
              <a:cxnSpLocks/>
              <a:stCxn id="96" idx="4"/>
              <a:endCxn id="89" idx="0"/>
            </p:cNvCxnSpPr>
            <p:nvPr/>
          </p:nvCxnSpPr>
          <p:spPr>
            <a:xfrm>
              <a:off x="3126515" y="3669500"/>
              <a:ext cx="11092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5D8951DD-61A8-41C9-948F-0F6770BFA719}"/>
                </a:ext>
              </a:extLst>
            </p:cNvPr>
            <p:cNvSpPr/>
            <p:nvPr/>
          </p:nvSpPr>
          <p:spPr>
            <a:xfrm>
              <a:off x="4187113" y="3198909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B1C523E-8620-46F6-BA3E-D547BF54DCCC}"/>
                </a:ext>
              </a:extLst>
            </p:cNvPr>
            <p:cNvCxnSpPr>
              <a:cxnSpLocks/>
              <a:stCxn id="100" idx="7"/>
              <a:endCxn id="96" idx="3"/>
            </p:cNvCxnSpPr>
            <p:nvPr/>
          </p:nvCxnSpPr>
          <p:spPr>
            <a:xfrm flipV="1">
              <a:off x="2511852" y="3623556"/>
              <a:ext cx="503744" cy="3244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EEA47C84-0D78-4156-9E03-8CD4D70E23A8}"/>
                </a:ext>
              </a:extLst>
            </p:cNvPr>
            <p:cNvCxnSpPr>
              <a:cxnSpLocks/>
              <a:stCxn id="89" idx="6"/>
              <a:endCxn id="103" idx="2"/>
            </p:cNvCxnSpPr>
            <p:nvPr/>
          </p:nvCxnSpPr>
          <p:spPr>
            <a:xfrm flipV="1">
              <a:off x="3394299" y="4453832"/>
              <a:ext cx="79281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F606E5B-E7D6-42FB-BA43-4D2D40258238}"/>
                </a:ext>
              </a:extLst>
            </p:cNvPr>
            <p:cNvCxnSpPr>
              <a:cxnSpLocks/>
              <a:stCxn id="100" idx="5"/>
              <a:endCxn id="89" idx="2"/>
            </p:cNvCxnSpPr>
            <p:nvPr/>
          </p:nvCxnSpPr>
          <p:spPr>
            <a:xfrm>
              <a:off x="2511852" y="4169867"/>
              <a:ext cx="568719" cy="4408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CDB0AE1D-DF36-4F45-A1D3-B6DD3C0B2903}"/>
                </a:ext>
              </a:extLst>
            </p:cNvPr>
            <p:cNvCxnSpPr>
              <a:cxnSpLocks/>
              <a:stCxn id="96" idx="6"/>
              <a:endCxn id="91" idx="2"/>
            </p:cNvCxnSpPr>
            <p:nvPr/>
          </p:nvCxnSpPr>
          <p:spPr>
            <a:xfrm flipV="1">
              <a:off x="3283379" y="3355772"/>
              <a:ext cx="903734" cy="15686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CB5BB1B-0EA4-4B81-9884-16D926C443DF}"/>
                </a:ext>
              </a:extLst>
            </p:cNvPr>
            <p:cNvSpPr/>
            <p:nvPr/>
          </p:nvSpPr>
          <p:spPr>
            <a:xfrm>
              <a:off x="2969651" y="3355772"/>
              <a:ext cx="313728" cy="313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E2CCB55-F6DF-4DA5-A3C5-8FC5533D4DB0}"/>
                </a:ext>
              </a:extLst>
            </p:cNvPr>
            <p:cNvCxnSpPr>
              <a:cxnSpLocks/>
              <a:stCxn id="103" idx="7"/>
              <a:endCxn id="102" idx="3"/>
            </p:cNvCxnSpPr>
            <p:nvPr/>
          </p:nvCxnSpPr>
          <p:spPr>
            <a:xfrm flipV="1">
              <a:off x="4454896" y="3937284"/>
              <a:ext cx="575912" cy="40562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F9FC434-783D-4483-9AE1-6721AD7273F5}"/>
                </a:ext>
              </a:extLst>
            </p:cNvPr>
            <p:cNvCxnSpPr>
              <a:cxnSpLocks/>
              <a:stCxn id="103" idx="0"/>
              <a:endCxn id="91" idx="4"/>
            </p:cNvCxnSpPr>
            <p:nvPr/>
          </p:nvCxnSpPr>
          <p:spPr>
            <a:xfrm flipV="1">
              <a:off x="4343977" y="3512636"/>
              <a:ext cx="0" cy="78433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C3D99DCA-E708-42CE-8631-C64527188446}"/>
                </a:ext>
              </a:extLst>
            </p:cNvPr>
            <p:cNvCxnSpPr>
              <a:cxnSpLocks/>
              <a:stCxn id="91" idx="6"/>
              <a:endCxn id="102" idx="1"/>
            </p:cNvCxnSpPr>
            <p:nvPr/>
          </p:nvCxnSpPr>
          <p:spPr>
            <a:xfrm>
              <a:off x="4500841" y="3355772"/>
              <a:ext cx="529968" cy="359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4B71B724-156A-4458-AFF1-1C12E3E422B8}"/>
                </a:ext>
              </a:extLst>
            </p:cNvPr>
            <p:cNvSpPr/>
            <p:nvPr/>
          </p:nvSpPr>
          <p:spPr>
            <a:xfrm>
              <a:off x="2244068" y="3902084"/>
              <a:ext cx="313728" cy="3137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6B14E0-0D4F-46BC-9F09-601470FC6DE5}"/>
                </a:ext>
              </a:extLst>
            </p:cNvPr>
            <p:cNvCxnSpPr>
              <a:cxnSpLocks/>
              <a:stCxn id="96" idx="5"/>
              <a:endCxn id="103" idx="1"/>
            </p:cNvCxnSpPr>
            <p:nvPr/>
          </p:nvCxnSpPr>
          <p:spPr>
            <a:xfrm>
              <a:off x="3237435" y="3623556"/>
              <a:ext cx="995622" cy="71935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341E6AC4-2AD8-4310-B6DE-A8F6EC6B2EA9}"/>
                </a:ext>
              </a:extLst>
            </p:cNvPr>
            <p:cNvSpPr/>
            <p:nvPr/>
          </p:nvSpPr>
          <p:spPr>
            <a:xfrm>
              <a:off x="4984864" y="3669500"/>
              <a:ext cx="313728" cy="3137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DE7A5550-4B57-4FE3-ADF7-32E1A50E5326}"/>
                </a:ext>
              </a:extLst>
            </p:cNvPr>
            <p:cNvSpPr/>
            <p:nvPr/>
          </p:nvSpPr>
          <p:spPr>
            <a:xfrm>
              <a:off x="4187113" y="4296968"/>
              <a:ext cx="313728" cy="3137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5CB4614-C9E2-4D8F-8FDC-98F641F6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C7680-594C-41ED-B1A2-B612C8BA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4A7D797-ABA3-4003-95D5-30C641D3AC89}"/>
              </a:ext>
            </a:extLst>
          </p:cNvPr>
          <p:cNvGrpSpPr/>
          <p:nvPr/>
        </p:nvGrpSpPr>
        <p:grpSpPr>
          <a:xfrm>
            <a:off x="4519428" y="2092700"/>
            <a:ext cx="4339552" cy="3693488"/>
            <a:chOff x="5169668" y="2529580"/>
            <a:chExt cx="4339552" cy="369348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1B6F46-E478-4E89-A082-BE24A6BCF4E4}"/>
                </a:ext>
              </a:extLst>
            </p:cNvPr>
            <p:cNvGrpSpPr/>
            <p:nvPr/>
          </p:nvGrpSpPr>
          <p:grpSpPr>
            <a:xfrm>
              <a:off x="5169668" y="2529580"/>
              <a:ext cx="2711814" cy="3693488"/>
              <a:chOff x="7257298" y="2216098"/>
              <a:chExt cx="2747615" cy="3742251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F6CA765-BDA3-49EB-B0F3-8BAF3E8CAFB6}"/>
                  </a:ext>
                </a:extLst>
              </p:cNvPr>
              <p:cNvGrpSpPr/>
              <p:nvPr/>
            </p:nvGrpSpPr>
            <p:grpSpPr>
              <a:xfrm>
                <a:off x="7864843" y="2216098"/>
                <a:ext cx="2140070" cy="3702923"/>
                <a:chOff x="137346" y="215697"/>
                <a:chExt cx="2241747" cy="3878853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A517052B-67A9-4EE0-AA3D-7B8F22BEC88E}"/>
                    </a:ext>
                  </a:extLst>
                </p:cNvPr>
                <p:cNvGrpSpPr/>
                <p:nvPr/>
              </p:nvGrpSpPr>
              <p:grpSpPr>
                <a:xfrm>
                  <a:off x="140268" y="215697"/>
                  <a:ext cx="2238825" cy="745343"/>
                  <a:chOff x="140268" y="342075"/>
                  <a:chExt cx="2238825" cy="745343"/>
                </a:xfrm>
              </p:grpSpPr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BDCBAC2F-E11F-40A4-B5B8-6B963A77658A}"/>
                      </a:ext>
                    </a:extLst>
                  </p:cNvPr>
                  <p:cNvSpPr/>
                  <p:nvPr/>
                </p:nvSpPr>
                <p:spPr>
                  <a:xfrm>
                    <a:off x="1564430" y="342075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6108698F-8DA5-4D2B-B6A9-072B1B85F998}"/>
                      </a:ext>
                    </a:extLst>
                  </p:cNvPr>
                  <p:cNvCxnSpPr>
                    <a:cxnSpLocks/>
                    <a:stCxn id="67" idx="7"/>
                    <a:endCxn id="65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388EE30B-BFEA-4DBE-8572-F4F187CD2493}"/>
                      </a:ext>
                    </a:extLst>
                  </p:cNvPr>
                  <p:cNvCxnSpPr>
                    <a:cxnSpLocks/>
                    <a:stCxn id="65" idx="6"/>
                    <a:endCxn id="62" idx="2"/>
                  </p:cNvCxnSpPr>
                  <p:nvPr/>
                </p:nvCxnSpPr>
                <p:spPr>
                  <a:xfrm flipV="1">
                    <a:off x="902035" y="457049"/>
                    <a:ext cx="662395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3F6DB447-3AFA-44AD-9061-42E2170C6EA2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11688BA5-0F7F-4396-BA10-BDDAAE899891}"/>
                      </a:ext>
                    </a:extLst>
                  </p:cNvPr>
                  <p:cNvCxnSpPr>
                    <a:cxnSpLocks/>
                    <a:stCxn id="62" idx="6"/>
                    <a:endCxn id="68" idx="1"/>
                  </p:cNvCxnSpPr>
                  <p:nvPr/>
                </p:nvCxnSpPr>
                <p:spPr>
                  <a:xfrm>
                    <a:off x="1794378" y="457049"/>
                    <a:ext cx="388442" cy="2636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08459D52-300A-4DB4-9DB5-598AAF6EA9F1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3A531E6F-0E9D-445A-9933-F5724FDF15A8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3304291-94D3-4398-BE71-42D8884FC488}"/>
                    </a:ext>
                  </a:extLst>
                </p:cNvPr>
                <p:cNvGrpSpPr/>
                <p:nvPr/>
              </p:nvGrpSpPr>
              <p:grpSpPr>
                <a:xfrm>
                  <a:off x="137346" y="906887"/>
                  <a:ext cx="2238825" cy="1034775"/>
                  <a:chOff x="140268" y="342075"/>
                  <a:chExt cx="2238825" cy="1034775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FFD04FA5-97C5-4AF6-AD2E-E2B3FABEA8F3}"/>
                      </a:ext>
                    </a:extLst>
                  </p:cNvPr>
                  <p:cNvSpPr/>
                  <p:nvPr/>
                </p:nvSpPr>
                <p:spPr>
                  <a:xfrm>
                    <a:off x="1564430" y="342075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FEC581D3-4C2B-4EC1-A59C-2FAA8CA9788A}"/>
                      </a:ext>
                    </a:extLst>
                  </p:cNvPr>
                  <p:cNvCxnSpPr>
                    <a:cxnSpLocks/>
                    <a:stCxn id="59" idx="7"/>
                    <a:endCxn id="55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0E1F0FCA-6D26-402A-87BD-C980072FD33C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5">
                    <a:extLst>
                      <a:ext uri="{FF2B5EF4-FFF2-40B4-BE49-F238E27FC236}">
                        <a16:creationId xmlns:a16="http://schemas.microsoft.com/office/drawing/2014/main" id="{F714EBD2-2DC5-492A-9E32-7A4248410CFC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7" name="直接连接符 56">
                    <a:extLst>
                      <a:ext uri="{FF2B5EF4-FFF2-40B4-BE49-F238E27FC236}">
                        <a16:creationId xmlns:a16="http://schemas.microsoft.com/office/drawing/2014/main" id="{52B23CBA-1B5B-48A1-B763-9035874CC75E}"/>
                      </a:ext>
                    </a:extLst>
                  </p:cNvPr>
                  <p:cNvCxnSpPr>
                    <a:cxnSpLocks/>
                    <a:stCxn id="56" idx="0"/>
                    <a:endCxn id="53" idx="4"/>
                  </p:cNvCxnSpPr>
                  <p:nvPr/>
                </p:nvCxnSpPr>
                <p:spPr>
                  <a:xfrm flipV="1">
                    <a:off x="1679404" y="572023"/>
                    <a:ext cx="0" cy="57487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C72E6B1E-46CE-4B00-B660-F3EC206BAF18}"/>
                      </a:ext>
                    </a:extLst>
                  </p:cNvPr>
                  <p:cNvCxnSpPr>
                    <a:cxnSpLocks/>
                    <a:stCxn id="53" idx="6"/>
                    <a:endCxn id="61" idx="1"/>
                  </p:cNvCxnSpPr>
                  <p:nvPr/>
                </p:nvCxnSpPr>
                <p:spPr>
                  <a:xfrm>
                    <a:off x="1794378" y="457049"/>
                    <a:ext cx="388442" cy="2636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EBB24195-8469-42AB-BFB0-E53F2B11E2CB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C65DD5BC-D5D3-424E-B0E7-E35F0181FC11}"/>
                      </a:ext>
                    </a:extLst>
                  </p:cNvPr>
                  <p:cNvCxnSpPr>
                    <a:cxnSpLocks/>
                    <a:stCxn id="55" idx="5"/>
                    <a:endCxn id="56" idx="1"/>
                  </p:cNvCxnSpPr>
                  <p:nvPr/>
                </p:nvCxnSpPr>
                <p:spPr>
                  <a:xfrm>
                    <a:off x="868360" y="653322"/>
                    <a:ext cx="729745" cy="52725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E51176D3-5936-473A-B5E7-D39632F05A2A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11E6ECAB-EB13-4B17-81C0-1850B132A9F7}"/>
                    </a:ext>
                  </a:extLst>
                </p:cNvPr>
                <p:cNvGrpSpPr/>
                <p:nvPr/>
              </p:nvGrpSpPr>
              <p:grpSpPr>
                <a:xfrm>
                  <a:off x="137346" y="1667674"/>
                  <a:ext cx="2238825" cy="919801"/>
                  <a:chOff x="140268" y="457049"/>
                  <a:chExt cx="2238825" cy="919801"/>
                </a:xfrm>
              </p:grpSpPr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6A88C129-288F-42E0-9025-F220E100A94F}"/>
                      </a:ext>
                    </a:extLst>
                  </p:cNvPr>
                  <p:cNvCxnSpPr>
                    <a:cxnSpLocks/>
                    <a:stCxn id="50" idx="7"/>
                    <a:endCxn id="47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1D041B90-567D-4E6E-9724-A35065AD4200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6D8C9130-B296-4D4B-A66A-2B555D09C98B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CF68C9DC-8C3A-4983-85A7-9E2FA5B4F5B7}"/>
                      </a:ext>
                    </a:extLst>
                  </p:cNvPr>
                  <p:cNvCxnSpPr>
                    <a:cxnSpLocks/>
                    <a:stCxn id="48" idx="7"/>
                    <a:endCxn id="52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1BB3D163-2F24-4E43-A478-4701B3DC4C61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807EB384-5CD1-4AA1-8F25-F933C852C9A4}"/>
                      </a:ext>
                    </a:extLst>
                  </p:cNvPr>
                  <p:cNvCxnSpPr>
                    <a:cxnSpLocks/>
                    <a:stCxn id="47" idx="5"/>
                    <a:endCxn id="48" idx="1"/>
                  </p:cNvCxnSpPr>
                  <p:nvPr/>
                </p:nvCxnSpPr>
                <p:spPr>
                  <a:xfrm>
                    <a:off x="868360" y="653322"/>
                    <a:ext cx="729745" cy="52725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0EDD4118-1194-48F3-BACC-461E082DF28A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41274298-9697-4E34-9D28-2F26F3E383F8}"/>
                    </a:ext>
                  </a:extLst>
                </p:cNvPr>
                <p:cNvGrpSpPr/>
                <p:nvPr/>
              </p:nvGrpSpPr>
              <p:grpSpPr>
                <a:xfrm>
                  <a:off x="139727" y="2350668"/>
                  <a:ext cx="2238825" cy="1034775"/>
                  <a:chOff x="140268" y="457049"/>
                  <a:chExt cx="2238825" cy="1034775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E076C733-CACD-40B0-A48B-657CFFB1E361}"/>
                      </a:ext>
                    </a:extLst>
                  </p:cNvPr>
                  <p:cNvSpPr/>
                  <p:nvPr/>
                </p:nvSpPr>
                <p:spPr>
                  <a:xfrm>
                    <a:off x="753386" y="1261876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EEA847D2-6DB4-4C93-BC50-9684FABE626A}"/>
                      </a:ext>
                    </a:extLst>
                  </p:cNvPr>
                  <p:cNvCxnSpPr>
                    <a:cxnSpLocks/>
                    <a:stCxn id="41" idx="4"/>
                    <a:endCxn id="37" idx="0"/>
                  </p:cNvCxnSpPr>
                  <p:nvPr/>
                </p:nvCxnSpPr>
                <p:spPr>
                  <a:xfrm>
                    <a:off x="787061" y="686997"/>
                    <a:ext cx="81299" cy="57487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0D0CF6D7-6712-4400-9D5A-43585DADC7BA}"/>
                      </a:ext>
                    </a:extLst>
                  </p:cNvPr>
                  <p:cNvCxnSpPr>
                    <a:cxnSpLocks/>
                    <a:stCxn id="44" idx="7"/>
                    <a:endCxn id="41" idx="3"/>
                  </p:cNvCxnSpPr>
                  <p:nvPr/>
                </p:nvCxnSpPr>
                <p:spPr>
                  <a:xfrm flipV="1">
                    <a:off x="336541" y="653322"/>
                    <a:ext cx="369221" cy="2378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15F39742-DF8C-4082-86F8-3C0880486229}"/>
                      </a:ext>
                    </a:extLst>
                  </p:cNvPr>
                  <p:cNvCxnSpPr>
                    <a:cxnSpLocks/>
                    <a:stCxn id="37" idx="6"/>
                    <a:endCxn id="42" idx="2"/>
                  </p:cNvCxnSpPr>
                  <p:nvPr/>
                </p:nvCxnSpPr>
                <p:spPr>
                  <a:xfrm flipV="1">
                    <a:off x="983334" y="1261876"/>
                    <a:ext cx="581096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CA8EBA3B-C1F2-4047-9170-EF76CD73A15F}"/>
                      </a:ext>
                    </a:extLst>
                  </p:cNvPr>
                  <p:cNvSpPr/>
                  <p:nvPr/>
                </p:nvSpPr>
                <p:spPr>
                  <a:xfrm>
                    <a:off x="672087" y="457049"/>
                    <a:ext cx="229948" cy="22994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D9CFA8C1-C445-4455-B417-7A09350173C3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399F1E3D-CDA2-4699-96F8-CE9142704BA8}"/>
                      </a:ext>
                    </a:extLst>
                  </p:cNvPr>
                  <p:cNvCxnSpPr>
                    <a:cxnSpLocks/>
                    <a:stCxn id="42" idx="7"/>
                    <a:endCxn id="45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CF57BFE4-814C-4203-8C42-395522B7CA8C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8B0C541E-B6E8-4E4A-A239-8ECA365B69CB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33199333-0360-4797-8CEF-76F6BBE7EA23}"/>
                    </a:ext>
                  </a:extLst>
                </p:cNvPr>
                <p:cNvGrpSpPr/>
                <p:nvPr/>
              </p:nvGrpSpPr>
              <p:grpSpPr>
                <a:xfrm>
                  <a:off x="137346" y="3289723"/>
                  <a:ext cx="2238825" cy="804827"/>
                  <a:chOff x="140268" y="686997"/>
                  <a:chExt cx="2238825" cy="804827"/>
                </a:xfrm>
              </p:grpSpPr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1B4EE491-A112-4582-8F6D-9983834B2AA0}"/>
                      </a:ext>
                    </a:extLst>
                  </p:cNvPr>
                  <p:cNvSpPr/>
                  <p:nvPr/>
                </p:nvSpPr>
                <p:spPr>
                  <a:xfrm>
                    <a:off x="753386" y="1261876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" name="直接连接符 30">
                    <a:extLst>
                      <a:ext uri="{FF2B5EF4-FFF2-40B4-BE49-F238E27FC236}">
                        <a16:creationId xmlns:a16="http://schemas.microsoft.com/office/drawing/2014/main" id="{1CAC3F40-FAAB-406D-826A-1F28DC5D48A7}"/>
                      </a:ext>
                    </a:extLst>
                  </p:cNvPr>
                  <p:cNvCxnSpPr>
                    <a:cxnSpLocks/>
                    <a:stCxn id="30" idx="6"/>
                    <a:endCxn id="33" idx="2"/>
                  </p:cNvCxnSpPr>
                  <p:nvPr/>
                </p:nvCxnSpPr>
                <p:spPr>
                  <a:xfrm flipV="1">
                    <a:off x="983334" y="1261876"/>
                    <a:ext cx="581096" cy="1149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AB68F655-3CFF-41A3-AF07-980DDBA61749}"/>
                      </a:ext>
                    </a:extLst>
                  </p:cNvPr>
                  <p:cNvCxnSpPr>
                    <a:cxnSpLocks/>
                    <a:stCxn id="35" idx="5"/>
                    <a:endCxn id="30" idx="2"/>
                  </p:cNvCxnSpPr>
                  <p:nvPr/>
                </p:nvCxnSpPr>
                <p:spPr>
                  <a:xfrm>
                    <a:off x="336541" y="1053743"/>
                    <a:ext cx="416845" cy="3231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BE466C9-4B88-4053-8290-120114AE152C}"/>
                      </a:ext>
                    </a:extLst>
                  </p:cNvPr>
                  <p:cNvSpPr/>
                  <p:nvPr/>
                </p:nvSpPr>
                <p:spPr>
                  <a:xfrm>
                    <a:off x="1564430" y="1146902"/>
                    <a:ext cx="229948" cy="22994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C32D5428-B578-4E1E-86E6-6204FF87814B}"/>
                      </a:ext>
                    </a:extLst>
                  </p:cNvPr>
                  <p:cNvCxnSpPr>
                    <a:cxnSpLocks/>
                    <a:stCxn id="33" idx="7"/>
                    <a:endCxn id="36" idx="3"/>
                  </p:cNvCxnSpPr>
                  <p:nvPr/>
                </p:nvCxnSpPr>
                <p:spPr>
                  <a:xfrm flipV="1">
                    <a:off x="1760703" y="883270"/>
                    <a:ext cx="422117" cy="2973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7CF78931-8FEE-41C8-82BF-84EBFFE11102}"/>
                      </a:ext>
                    </a:extLst>
                  </p:cNvPr>
                  <p:cNvSpPr/>
                  <p:nvPr/>
                </p:nvSpPr>
                <p:spPr>
                  <a:xfrm>
                    <a:off x="140268" y="857470"/>
                    <a:ext cx="229948" cy="229948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EE14F857-BD6B-4D40-82EF-1FDBFBEDB2E8}"/>
                      </a:ext>
                    </a:extLst>
                  </p:cNvPr>
                  <p:cNvSpPr/>
                  <p:nvPr/>
                </p:nvSpPr>
                <p:spPr>
                  <a:xfrm>
                    <a:off x="2149145" y="686997"/>
                    <a:ext cx="229948" cy="22994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2" name="左大括号 21">
                <a:extLst>
                  <a:ext uri="{FF2B5EF4-FFF2-40B4-BE49-F238E27FC236}">
                    <a16:creationId xmlns:a16="http://schemas.microsoft.com/office/drawing/2014/main" id="{28574D9D-4864-433F-9622-499ED5CDF32C}"/>
                  </a:ext>
                </a:extLst>
              </p:cNvPr>
              <p:cNvSpPr/>
              <p:nvPr/>
            </p:nvSpPr>
            <p:spPr>
              <a:xfrm>
                <a:off x="7257298" y="2255426"/>
                <a:ext cx="279902" cy="3702923"/>
              </a:xfrm>
              <a:prstGeom prst="leftBrace">
                <a:avLst>
                  <a:gd name="adj1" fmla="val 4383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BBCB437-45E3-4B65-80D0-F71E42945168}"/>
                </a:ext>
              </a:extLst>
            </p:cNvPr>
            <p:cNvSpPr txBox="1"/>
            <p:nvPr/>
          </p:nvSpPr>
          <p:spPr>
            <a:xfrm>
              <a:off x="8291965" y="2594910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0.04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1AC8AA8-0426-4C42-98EE-B1761731EB4E}"/>
                </a:ext>
              </a:extLst>
            </p:cNvPr>
            <p:cNvSpPr txBox="1"/>
            <p:nvPr/>
          </p:nvSpPr>
          <p:spPr>
            <a:xfrm>
              <a:off x="8300699" y="3347516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0.21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5A10B84-870C-48BC-9AB6-A6B28398DDB7}"/>
                </a:ext>
              </a:extLst>
            </p:cNvPr>
            <p:cNvSpPr txBox="1"/>
            <p:nvPr/>
          </p:nvSpPr>
          <p:spPr>
            <a:xfrm>
              <a:off x="8291965" y="4100122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0.03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301446A-9C3D-4076-B3E7-CDF4EC2C53EE}"/>
                </a:ext>
              </a:extLst>
            </p:cNvPr>
            <p:cNvSpPr txBox="1"/>
            <p:nvPr/>
          </p:nvSpPr>
          <p:spPr>
            <a:xfrm>
              <a:off x="8291965" y="4837805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0.40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2C1D2A-9B5A-4499-8F5E-213A0A25DDDE}"/>
                </a:ext>
              </a:extLst>
            </p:cNvPr>
            <p:cNvSpPr txBox="1"/>
            <p:nvPr/>
          </p:nvSpPr>
          <p:spPr>
            <a:xfrm>
              <a:off x="8305008" y="5575488"/>
              <a:ext cx="1204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楷体" panose="02010609060101010101" pitchFamily="49" charset="-122"/>
                </a:rPr>
                <a:t>0.01</a:t>
              </a:r>
              <a:endParaRPr lang="zh-CN" altLang="en-US" sz="2400" dirty="0">
                <a:ea typeface="楷体" panose="02010609060101010101" pitchFamily="49" charset="-122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18392C9E-5D97-4B71-A817-16F4ABF7DC81}"/>
              </a:ext>
            </a:extLst>
          </p:cNvPr>
          <p:cNvSpPr txBox="1"/>
          <p:nvPr/>
        </p:nvSpPr>
        <p:spPr>
          <a:xfrm>
            <a:off x="9151576" y="3660010"/>
            <a:ext cx="2681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path interpretations</a:t>
            </a:r>
            <a:endParaRPr lang="zh-CN" altLang="en-US" sz="2400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E94DB1DD-351B-4F24-BE6C-E0F4F6745714}"/>
              </a:ext>
            </a:extLst>
          </p:cNvPr>
          <p:cNvCxnSpPr>
            <a:cxnSpLocks/>
          </p:cNvCxnSpPr>
          <p:nvPr/>
        </p:nvCxnSpPr>
        <p:spPr>
          <a:xfrm flipH="1">
            <a:off x="8522185" y="4215453"/>
            <a:ext cx="553478" cy="48276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70DE21C-66D7-4946-BE8E-B059870A886B}"/>
              </a:ext>
            </a:extLst>
          </p:cNvPr>
          <p:cNvCxnSpPr>
            <a:cxnSpLocks/>
          </p:cNvCxnSpPr>
          <p:nvPr/>
        </p:nvCxnSpPr>
        <p:spPr>
          <a:xfrm flipH="1" flipV="1">
            <a:off x="8522185" y="3114688"/>
            <a:ext cx="553476" cy="43369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E6C8807C-BC8F-4A9D-9327-D2F08B2B14B6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0742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9590-F16A-4473-B85F-30BFDCD0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DFBD1-5B43-4502-808A-B9EA9267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Knowledge graph completion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75063B-C2C3-4CAE-BD85-ABEEAD59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" y="2373582"/>
            <a:ext cx="11252887" cy="39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36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E9A7F2-6E7A-4146-977B-6A536E54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" y="2699132"/>
            <a:ext cx="11252887" cy="26246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2621A5-4A0E-4102-B629-2F386456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3AFB2-CBC0-41F6-967E-7516DD8D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Inductive relation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6399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9590-F16A-4473-B85F-30BFDCD0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DFBD1-5B43-4502-808A-B9EA9267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Homogeneous link prediction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89374-E0B8-4B15-BF5F-C66DD4CC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" y="2325884"/>
            <a:ext cx="11252887" cy="42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27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7F7F6-A79B-4667-8DE3-D8F8B116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5938D-AC68-44C2-B663-27E9BB3A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FB15k-237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075701-88B9-4838-B473-543596A6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5" y="2473847"/>
            <a:ext cx="9933709" cy="33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2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169D2-6FA5-409C-BEBC-D874C63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793B00-4BF4-4FAF-8ECD-9CE4B7BA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409" y="2337117"/>
            <a:ext cx="5871260" cy="39557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EBE01B-89EE-47D9-9CC5-F0B8600D69DE}"/>
              </a:ext>
            </a:extLst>
          </p:cNvPr>
          <p:cNvSpPr/>
          <p:nvPr/>
        </p:nvSpPr>
        <p:spPr>
          <a:xfrm>
            <a:off x="3142641" y="6292820"/>
            <a:ext cx="5626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hlinkClick r:id="rId4"/>
              </a:rPr>
              <a:t>https://deepgraphlearning.github.io/project/reasoning</a:t>
            </a:r>
            <a:endParaRPr lang="zh-CN" altLang="en-US" sz="20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8C93E8F-7029-40DC-877D-E3F5E1F1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b="0" i="0" dirty="0">
                <a:latin typeface="+mj-lt"/>
              </a:rPr>
              <a:t>p(France | Winnie the Pooh, release region)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54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593B08-D6E4-47D7-95CB-7A62DCD4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Part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I:</a:t>
            </a:r>
            <a:r>
              <a:rPr lang="zh-CN" altLang="en-US" b="1" dirty="0">
                <a:solidFill>
                  <a:srgbClr val="C00000"/>
                </a:solidFill>
              </a:rPr>
              <a:t>  </a:t>
            </a:r>
            <a:r>
              <a:rPr lang="en-US" altLang="zh-CN" b="1" dirty="0">
                <a:solidFill>
                  <a:srgbClr val="C00000"/>
                </a:solidFill>
              </a:rPr>
              <a:t>Neural 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3915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A91A-E30D-4DD7-A6C1-63F4008D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76A8AE-E83C-470D-9E09-2A643A7F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Generalize/transfer to unseen graphs with the same semantics</a:t>
                </a:r>
              </a:p>
              <a:p>
                <a:r>
                  <a:rPr lang="en-US" altLang="zh-CN" dirty="0"/>
                  <a:t>Interpret predictions via top weighted paths</a:t>
                </a:r>
              </a:p>
              <a:p>
                <a:r>
                  <a:rPr lang="en-US" altLang="zh-CN" dirty="0"/>
                  <a:t>Scalable compared to path-based methods and GNNs</a:t>
                </a:r>
              </a:p>
              <a:p>
                <a:r>
                  <a:rPr lang="en-US" altLang="zh-CN" dirty="0"/>
                  <a:t>Super parameter-efficient compared to popular embedding methods</a:t>
                </a:r>
              </a:p>
              <a:p>
                <a:pPr lvl="1"/>
                <a:r>
                  <a:rPr lang="en-US" altLang="zh-CN" dirty="0"/>
                  <a:t>Embedding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    e.g., 45GB for OGB-LSC</a:t>
                </a:r>
              </a:p>
              <a:p>
                <a:pPr lvl="1"/>
                <a:r>
                  <a:rPr lang="en-US" altLang="zh-CN" dirty="0" err="1"/>
                  <a:t>NBFNet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      e.g., 60MB for OGB-LSC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Verified in OGB </a:t>
                </a:r>
                <a:r>
                  <a:rPr lang="en-US" altLang="zh-CN"/>
                  <a:t>large-scale challenge </a:t>
                </a:r>
                <a:r>
                  <a:rPr lang="en-US" altLang="zh-CN" dirty="0"/>
                  <a:t>(rank 12 out of 39 teams)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76A8AE-E83C-470D-9E09-2A643A7F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723BD86-BB91-45A9-8E2E-10BAA54BA781}"/>
              </a:ext>
            </a:extLst>
          </p:cNvPr>
          <p:cNvSpPr txBox="1"/>
          <p:nvPr/>
        </p:nvSpPr>
        <p:spPr>
          <a:xfrm>
            <a:off x="838200" y="6058261"/>
            <a:ext cx="1086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Zhaocheng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Zhu, et al. Neural </a:t>
            </a:r>
            <a:r>
              <a:rPr lang="en-US" altLang="zh-CN" dirty="0">
                <a:solidFill>
                  <a:srgbClr val="222222"/>
                </a:solidFill>
              </a:rPr>
              <a:t>B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ellman-Ford </a:t>
            </a:r>
            <a:r>
              <a:rPr lang="en-US" altLang="zh-CN" dirty="0">
                <a:solidFill>
                  <a:srgbClr val="222222"/>
                </a:solidFill>
              </a:rPr>
              <a:t>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etworks: A general graph neural network framework for link prediction.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4367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4A74-8E67-BE4A-ABF9-E33C55FD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Beyond Chain-like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8AFC-8F04-224A-9FC6-6261724787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6887817" cy="4351338"/>
          </a:xfrm>
        </p:spPr>
        <p:txBody>
          <a:bodyPr/>
          <a:lstStyle/>
          <a:p>
            <a:r>
              <a:rPr lang="en-CN" dirty="0"/>
              <a:t>Tree-like rules:</a:t>
            </a:r>
          </a:p>
          <a:p>
            <a:pPr lvl="1"/>
            <a:r>
              <a:rPr lang="en-US" dirty="0"/>
              <a:t>Learn to Explain Efficiently via Neural Logic Inductive Learning</a:t>
            </a:r>
          </a:p>
          <a:p>
            <a:pPr lvl="1"/>
            <a:endParaRPr lang="en-CN" dirty="0"/>
          </a:p>
          <a:p>
            <a:r>
              <a:rPr lang="en-CN" dirty="0"/>
              <a:t>Graph-lile rules:</a:t>
            </a:r>
          </a:p>
          <a:p>
            <a:pPr lvl="1"/>
            <a:r>
              <a:rPr lang="en-US" dirty="0"/>
              <a:t>Differentiable Learning of Graph-like Logical Rules from Knowledge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239A0-7D8D-C642-92F9-EBB2E70D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51" y="2300275"/>
            <a:ext cx="5118100" cy="2628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E56649-9CD7-41ED-B45A-896342747FDD}"/>
              </a:ext>
            </a:extLst>
          </p:cNvPr>
          <p:cNvSpPr txBox="1"/>
          <p:nvPr/>
        </p:nvSpPr>
        <p:spPr>
          <a:xfrm>
            <a:off x="838200" y="5672797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Yuan Yang, and Le Song. Learn to explain efficiently via neural logic inductive learning. </a:t>
            </a:r>
            <a:r>
              <a:rPr lang="en-US" altLang="zh-CN" i="1" dirty="0">
                <a:solidFill>
                  <a:srgbClr val="222222"/>
                </a:solidFill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Hongzhi Shi,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Quanming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Yao and Yong Li. Differentiable Learning of Graph-like Logical Rules from Knowledge Graphs. 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openreview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4170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EDD9-D28A-3B42-8CFD-B06E5C66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Other Rule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F00D-6418-7345-9327-84BC7F02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Path ranking (Lao and Cohen, 2010)</a:t>
            </a:r>
            <a:endParaRPr lang="en-US" dirty="0"/>
          </a:p>
          <a:p>
            <a:r>
              <a:rPr lang="en-US" altLang="zh-CN" dirty="0"/>
              <a:t>AMIE+ (</a:t>
            </a:r>
            <a:r>
              <a:rPr lang="en-US" altLang="zh-CN" dirty="0" err="1"/>
              <a:t>Galárraga</a:t>
            </a:r>
            <a:r>
              <a:rPr lang="en-US" altLang="zh-CN" dirty="0"/>
              <a:t> et al. 2015)</a:t>
            </a:r>
            <a:endParaRPr lang="en-CN" dirty="0"/>
          </a:p>
          <a:p>
            <a:r>
              <a:rPr lang="en-CN" dirty="0"/>
              <a:t>DIVA (Chen et al. 2018)</a:t>
            </a:r>
            <a:endParaRPr lang="en-US" dirty="0"/>
          </a:p>
          <a:p>
            <a:r>
              <a:rPr lang="en-CN" altLang="zh-CN" dirty="0"/>
              <a:t>Neural logic machines (Dong et al. 2019)</a:t>
            </a:r>
          </a:p>
          <a:p>
            <a:r>
              <a:rPr lang="en-US" altLang="zh-CN" dirty="0"/>
              <a:t>Relation-set following (Cohen et al, 2019)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03516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2C67-6212-4BE4-9CB0-AAA4783B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 Codes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CE4F5-304F-4A4F-A1CB-0FD64C48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NTP: </a:t>
            </a:r>
            <a:r>
              <a:rPr lang="en-US" altLang="zh-CN" dirty="0">
                <a:hlinkClick r:id="rId2"/>
              </a:rPr>
              <a:t>https://github.com/uclnlp/ntp</a:t>
            </a:r>
            <a:endParaRPr lang="en-US" altLang="zh-CN" dirty="0"/>
          </a:p>
          <a:p>
            <a:r>
              <a:rPr lang="en-US" altLang="zh-CN" dirty="0" err="1"/>
              <a:t>RNNLogic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https://github.com/DeepGraphLearning/RNNLogic</a:t>
            </a:r>
            <a:endParaRPr lang="en-US" altLang="zh-CN" dirty="0"/>
          </a:p>
          <a:p>
            <a:r>
              <a:rPr lang="en-US" altLang="zh-CN" dirty="0" err="1"/>
              <a:t>NeuralLP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https://github.com/fanyangxyz/Neural-LP</a:t>
            </a:r>
            <a:endParaRPr lang="en-US" altLang="zh-CN" dirty="0"/>
          </a:p>
          <a:p>
            <a:r>
              <a:rPr lang="en-US" altLang="zh-CN" dirty="0" err="1"/>
              <a:t>DeepPath</a:t>
            </a:r>
            <a:r>
              <a:rPr lang="en-US" altLang="zh-CN" dirty="0"/>
              <a:t>: </a:t>
            </a:r>
            <a:r>
              <a:rPr lang="en-US" altLang="zh-CN" dirty="0">
                <a:hlinkClick r:id="rId5"/>
              </a:rPr>
              <a:t>https://github.com/xwhan/DeepPath</a:t>
            </a:r>
            <a:endParaRPr lang="en-US" altLang="zh-CN" dirty="0"/>
          </a:p>
          <a:p>
            <a:r>
              <a:rPr lang="en-US" altLang="zh-CN" dirty="0" err="1"/>
              <a:t>NBFNet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https://github.com/DeepGraphLearning/NBFNet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55757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0C700-7F6F-4801-B37F-E920EADB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7965246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graph embedding:</a:t>
            </a:r>
          </a:p>
          <a:p>
            <a:pPr lvl="2"/>
            <a:r>
              <a:rPr lang="en-US" altLang="zh-CN" sz="2800" dirty="0" err="1"/>
              <a:t>TransE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ComplEx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RotatE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QuatE</a:t>
            </a:r>
            <a:endParaRPr lang="en-US" altLang="zh-CN" sz="2800" dirty="0"/>
          </a:p>
          <a:p>
            <a:pPr lvl="2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Graph neural networks:</a:t>
            </a:r>
          </a:p>
          <a:p>
            <a:pPr lvl="2"/>
            <a:r>
              <a:rPr lang="en-US" altLang="zh-CN" sz="2800" dirty="0"/>
              <a:t>RGCN, </a:t>
            </a:r>
            <a:r>
              <a:rPr lang="en-US" altLang="zh-CN" sz="2800" dirty="0" err="1"/>
              <a:t>GraIL</a:t>
            </a:r>
            <a:endParaRPr lang="en-US" altLang="zh-CN" sz="2800" dirty="0"/>
          </a:p>
        </p:txBody>
      </p:sp>
      <p:grpSp>
        <p:nvGrpSpPr>
          <p:cNvPr id="4" name="组合 39">
            <a:extLst>
              <a:ext uri="{FF2B5EF4-FFF2-40B4-BE49-F238E27FC236}">
                <a16:creationId xmlns:a16="http://schemas.microsoft.com/office/drawing/2014/main" id="{59D5C84E-B0BD-804F-A6C4-CCFFD276E0C4}"/>
              </a:ext>
            </a:extLst>
          </p:cNvPr>
          <p:cNvGrpSpPr/>
          <p:nvPr/>
        </p:nvGrpSpPr>
        <p:grpSpPr>
          <a:xfrm>
            <a:off x="6350464" y="1771072"/>
            <a:ext cx="5442262" cy="1325563"/>
            <a:chOff x="2107111" y="3494237"/>
            <a:chExt cx="7581031" cy="1908378"/>
          </a:xfrm>
        </p:grpSpPr>
        <p:grpSp>
          <p:nvGrpSpPr>
            <p:cNvPr id="5" name="组合 3">
              <a:extLst>
                <a:ext uri="{FF2B5EF4-FFF2-40B4-BE49-F238E27FC236}">
                  <a16:creationId xmlns:a16="http://schemas.microsoft.com/office/drawing/2014/main" id="{3BEB258D-3A06-0E44-BDE2-4B8E2D6B2CEF}"/>
                </a:ext>
              </a:extLst>
            </p:cNvPr>
            <p:cNvGrpSpPr/>
            <p:nvPr/>
          </p:nvGrpSpPr>
          <p:grpSpPr>
            <a:xfrm>
              <a:off x="2107111" y="3792744"/>
              <a:ext cx="2392680" cy="1350209"/>
              <a:chOff x="4872723" y="1558048"/>
              <a:chExt cx="2392680" cy="1350209"/>
            </a:xfrm>
          </p:grpSpPr>
          <p:sp>
            <p:nvSpPr>
              <p:cNvPr id="19" name="椭圆 4">
                <a:extLst>
                  <a:ext uri="{FF2B5EF4-FFF2-40B4-BE49-F238E27FC236}">
                    <a16:creationId xmlns:a16="http://schemas.microsoft.com/office/drawing/2014/main" id="{9DD7284D-BF49-8649-9553-F54D0A799D0A}"/>
                  </a:ext>
                </a:extLst>
              </p:cNvPr>
              <p:cNvSpPr/>
              <p:nvPr/>
            </p:nvSpPr>
            <p:spPr>
              <a:xfrm>
                <a:off x="5927152" y="25043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5">
                <a:extLst>
                  <a:ext uri="{FF2B5EF4-FFF2-40B4-BE49-F238E27FC236}">
                    <a16:creationId xmlns:a16="http://schemas.microsoft.com/office/drawing/2014/main" id="{0502F486-D5D4-3A42-9F78-41044C74AEBE}"/>
                  </a:ext>
                </a:extLst>
              </p:cNvPr>
              <p:cNvCxnSpPr>
                <a:cxnSpLocks/>
                <a:stCxn id="36" idx="6"/>
                <a:endCxn id="37" idx="2"/>
              </p:cNvCxnSpPr>
              <p:nvPr/>
            </p:nvCxnSpPr>
            <p:spPr>
              <a:xfrm>
                <a:off x="5739304" y="2216342"/>
                <a:ext cx="655736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6">
                <a:extLst>
                  <a:ext uri="{FF2B5EF4-FFF2-40B4-BE49-F238E27FC236}">
                    <a16:creationId xmlns:a16="http://schemas.microsoft.com/office/drawing/2014/main" id="{A802C1F4-21E2-4847-B939-FBF4438C2FD1}"/>
                  </a:ext>
                </a:extLst>
              </p:cNvPr>
              <p:cNvCxnSpPr>
                <a:cxnSpLocks/>
                <a:stCxn id="36" idx="5"/>
                <a:endCxn id="19" idx="1"/>
              </p:cNvCxnSpPr>
              <p:nvPr/>
            </p:nvCxnSpPr>
            <p:spPr>
              <a:xfrm>
                <a:off x="5705629" y="2297641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7">
                <a:extLst>
                  <a:ext uri="{FF2B5EF4-FFF2-40B4-BE49-F238E27FC236}">
                    <a16:creationId xmlns:a16="http://schemas.microsoft.com/office/drawing/2014/main" id="{B5B2DF8C-61A7-CA4C-97B5-BCD81C4808E1}"/>
                  </a:ext>
                </a:extLst>
              </p:cNvPr>
              <p:cNvSpPr/>
              <p:nvPr/>
            </p:nvSpPr>
            <p:spPr>
              <a:xfrm>
                <a:off x="5060653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8">
                <a:extLst>
                  <a:ext uri="{FF2B5EF4-FFF2-40B4-BE49-F238E27FC236}">
                    <a16:creationId xmlns:a16="http://schemas.microsoft.com/office/drawing/2014/main" id="{3645C2DD-2194-6C48-BDE1-6682518186A6}"/>
                  </a:ext>
                </a:extLst>
              </p:cNvPr>
              <p:cNvSpPr/>
              <p:nvPr/>
            </p:nvSpPr>
            <p:spPr>
              <a:xfrm>
                <a:off x="5054812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C24E77E4-B95C-BA48-928B-2B9245744A68}"/>
                  </a:ext>
                </a:extLst>
              </p:cNvPr>
              <p:cNvSpPr/>
              <p:nvPr/>
            </p:nvSpPr>
            <p:spPr>
              <a:xfrm>
                <a:off x="6853366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10">
                <a:extLst>
                  <a:ext uri="{FF2B5EF4-FFF2-40B4-BE49-F238E27FC236}">
                    <a16:creationId xmlns:a16="http://schemas.microsoft.com/office/drawing/2014/main" id="{AA36BA03-6D1A-C847-8A7F-6CB313C7D970}"/>
                  </a:ext>
                </a:extLst>
              </p:cNvPr>
              <p:cNvSpPr/>
              <p:nvPr/>
            </p:nvSpPr>
            <p:spPr>
              <a:xfrm>
                <a:off x="6853366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11">
                <a:extLst>
                  <a:ext uri="{FF2B5EF4-FFF2-40B4-BE49-F238E27FC236}">
                    <a16:creationId xmlns:a16="http://schemas.microsoft.com/office/drawing/2014/main" id="{5EDD3646-6290-7347-B03F-B34116EA32C1}"/>
                  </a:ext>
                </a:extLst>
              </p:cNvPr>
              <p:cNvCxnSpPr>
                <a:cxnSpLocks/>
                <a:stCxn id="22" idx="5"/>
                <a:endCxn id="36" idx="1"/>
              </p:cNvCxnSpPr>
              <p:nvPr/>
            </p:nvCxnSpPr>
            <p:spPr>
              <a:xfrm>
                <a:off x="5256926" y="1912351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12">
                <a:extLst>
                  <a:ext uri="{FF2B5EF4-FFF2-40B4-BE49-F238E27FC236}">
                    <a16:creationId xmlns:a16="http://schemas.microsoft.com/office/drawing/2014/main" id="{2A1F021A-BA1A-6A4F-AC4A-93048DB84354}"/>
                  </a:ext>
                </a:extLst>
              </p:cNvPr>
              <p:cNvCxnSpPr>
                <a:cxnSpLocks/>
                <a:stCxn id="23" idx="7"/>
                <a:endCxn id="36" idx="3"/>
              </p:cNvCxnSpPr>
              <p:nvPr/>
            </p:nvCxnSpPr>
            <p:spPr>
              <a:xfrm flipV="1">
                <a:off x="5251085" y="2297641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13">
                <a:extLst>
                  <a:ext uri="{FF2B5EF4-FFF2-40B4-BE49-F238E27FC236}">
                    <a16:creationId xmlns:a16="http://schemas.microsoft.com/office/drawing/2014/main" id="{74A15E02-E2B7-864B-9EC1-4F741EC03CFE}"/>
                  </a:ext>
                </a:extLst>
              </p:cNvPr>
              <p:cNvCxnSpPr>
                <a:cxnSpLocks/>
                <a:stCxn id="37" idx="7"/>
                <a:endCxn id="24" idx="3"/>
              </p:cNvCxnSpPr>
              <p:nvPr/>
            </p:nvCxnSpPr>
            <p:spPr>
              <a:xfrm flipV="1">
                <a:off x="6591313" y="1912351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14">
                <a:extLst>
                  <a:ext uri="{FF2B5EF4-FFF2-40B4-BE49-F238E27FC236}">
                    <a16:creationId xmlns:a16="http://schemas.microsoft.com/office/drawing/2014/main" id="{1AF27C37-D63C-AA4C-90D2-D83A315087CC}"/>
                  </a:ext>
                </a:extLst>
              </p:cNvPr>
              <p:cNvCxnSpPr>
                <a:cxnSpLocks/>
                <a:stCxn id="25" idx="1"/>
                <a:endCxn id="37" idx="5"/>
              </p:cNvCxnSpPr>
              <p:nvPr/>
            </p:nvCxnSpPr>
            <p:spPr>
              <a:xfrm flipH="1" flipV="1">
                <a:off x="6591313" y="2297641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15">
                <a:extLst>
                  <a:ext uri="{FF2B5EF4-FFF2-40B4-BE49-F238E27FC236}">
                    <a16:creationId xmlns:a16="http://schemas.microsoft.com/office/drawing/2014/main" id="{35222D69-181D-8C4D-84B4-5102219279AE}"/>
                  </a:ext>
                </a:extLst>
              </p:cNvPr>
              <p:cNvCxnSpPr>
                <a:cxnSpLocks/>
                <a:stCxn id="19" idx="7"/>
                <a:endCxn id="37" idx="3"/>
              </p:cNvCxnSpPr>
              <p:nvPr/>
            </p:nvCxnSpPr>
            <p:spPr>
              <a:xfrm flipV="1">
                <a:off x="6123425" y="2297641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16">
                <a:extLst>
                  <a:ext uri="{FF2B5EF4-FFF2-40B4-BE49-F238E27FC236}">
                    <a16:creationId xmlns:a16="http://schemas.microsoft.com/office/drawing/2014/main" id="{CD578E31-295C-5B49-BFD0-E25BD1687E0F}"/>
                  </a:ext>
                </a:extLst>
              </p:cNvPr>
              <p:cNvCxnSpPr>
                <a:cxnSpLocks/>
                <a:stCxn id="24" idx="7"/>
              </p:cNvCxnSpPr>
              <p:nvPr/>
            </p:nvCxnSpPr>
            <p:spPr>
              <a:xfrm flipV="1">
                <a:off x="7049639" y="1558048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17">
                <a:extLst>
                  <a:ext uri="{FF2B5EF4-FFF2-40B4-BE49-F238E27FC236}">
                    <a16:creationId xmlns:a16="http://schemas.microsoft.com/office/drawing/2014/main" id="{A4C53C03-D515-964C-A453-2783D26E8CCB}"/>
                  </a:ext>
                </a:extLst>
              </p:cNvPr>
              <p:cNvCxnSpPr>
                <a:cxnSpLocks/>
                <a:stCxn id="25" idx="5"/>
              </p:cNvCxnSpPr>
              <p:nvPr/>
            </p:nvCxnSpPr>
            <p:spPr>
              <a:xfrm>
                <a:off x="7049639" y="2690676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18">
                <a:extLst>
                  <a:ext uri="{FF2B5EF4-FFF2-40B4-BE49-F238E27FC236}">
                    <a16:creationId xmlns:a16="http://schemas.microsoft.com/office/drawing/2014/main" id="{43192512-ED37-CF40-BDA6-57FC721B031A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 flipV="1">
                <a:off x="4872723" y="2690676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19">
                <a:extLst>
                  <a:ext uri="{FF2B5EF4-FFF2-40B4-BE49-F238E27FC236}">
                    <a16:creationId xmlns:a16="http://schemas.microsoft.com/office/drawing/2014/main" id="{48EE9D14-2CFF-2544-857E-B699C995C55D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4872723" y="1558048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21">
                <a:extLst>
                  <a:ext uri="{FF2B5EF4-FFF2-40B4-BE49-F238E27FC236}">
                    <a16:creationId xmlns:a16="http://schemas.microsoft.com/office/drawing/2014/main" id="{D4871690-917D-4D4E-9CB7-D6704584D69B}"/>
                  </a:ext>
                </a:extLst>
              </p:cNvPr>
              <p:cNvSpPr/>
              <p:nvPr/>
            </p:nvSpPr>
            <p:spPr>
              <a:xfrm>
                <a:off x="5509356" y="2101368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2">
                <a:extLst>
                  <a:ext uri="{FF2B5EF4-FFF2-40B4-BE49-F238E27FC236}">
                    <a16:creationId xmlns:a16="http://schemas.microsoft.com/office/drawing/2014/main" id="{F4197AA3-D794-8F4D-AB6C-950EFCED60C5}"/>
                  </a:ext>
                </a:extLst>
              </p:cNvPr>
              <p:cNvSpPr/>
              <p:nvPr/>
            </p:nvSpPr>
            <p:spPr>
              <a:xfrm>
                <a:off x="6395040" y="2101368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5">
              <a:extLst>
                <a:ext uri="{FF2B5EF4-FFF2-40B4-BE49-F238E27FC236}">
                  <a16:creationId xmlns:a16="http://schemas.microsoft.com/office/drawing/2014/main" id="{C1639F89-1ABD-714D-A0F9-DA393901D26F}"/>
                </a:ext>
              </a:extLst>
            </p:cNvPr>
            <p:cNvGrpSpPr/>
            <p:nvPr/>
          </p:nvGrpSpPr>
          <p:grpSpPr>
            <a:xfrm>
              <a:off x="7727536" y="3494237"/>
              <a:ext cx="1960606" cy="1908378"/>
              <a:chOff x="1515762" y="2940908"/>
              <a:chExt cx="1960606" cy="1908378"/>
            </a:xfrm>
          </p:grpSpPr>
          <p:cxnSp>
            <p:nvCxnSpPr>
              <p:cNvPr id="8" name="直接箭头连接符 26">
                <a:extLst>
                  <a:ext uri="{FF2B5EF4-FFF2-40B4-BE49-F238E27FC236}">
                    <a16:creationId xmlns:a16="http://schemas.microsoft.com/office/drawing/2014/main" id="{046CE27F-5BF5-D540-B3C3-700F24967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166" y="2940908"/>
                <a:ext cx="0" cy="14917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27">
                <a:extLst>
                  <a:ext uri="{FF2B5EF4-FFF2-40B4-BE49-F238E27FC236}">
                    <a16:creationId xmlns:a16="http://schemas.microsoft.com/office/drawing/2014/main" id="{981D7E09-A1C4-5A49-84CC-F041CA494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166" y="4432685"/>
                <a:ext cx="15452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28">
                <a:extLst>
                  <a:ext uri="{FF2B5EF4-FFF2-40B4-BE49-F238E27FC236}">
                    <a16:creationId xmlns:a16="http://schemas.microsoft.com/office/drawing/2014/main" id="{9A1EFE52-EEA7-474B-9FC1-9840D3389A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5762" y="4432685"/>
                <a:ext cx="415404" cy="4166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29">
                <a:extLst>
                  <a:ext uri="{FF2B5EF4-FFF2-40B4-BE49-F238E27FC236}">
                    <a16:creationId xmlns:a16="http://schemas.microsoft.com/office/drawing/2014/main" id="{508033AE-01DE-D249-83A3-BDC2C98B6B66}"/>
                  </a:ext>
                </a:extLst>
              </p:cNvPr>
              <p:cNvSpPr/>
              <p:nvPr/>
            </p:nvSpPr>
            <p:spPr>
              <a:xfrm>
                <a:off x="2218716" y="3510029"/>
                <a:ext cx="135748" cy="1357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30">
                <a:extLst>
                  <a:ext uri="{FF2B5EF4-FFF2-40B4-BE49-F238E27FC236}">
                    <a16:creationId xmlns:a16="http://schemas.microsoft.com/office/drawing/2014/main" id="{28EFB20F-E103-CC49-B4A3-2B1C2CCB2B32}"/>
                  </a:ext>
                </a:extLst>
              </p:cNvPr>
              <p:cNvSpPr/>
              <p:nvPr/>
            </p:nvSpPr>
            <p:spPr>
              <a:xfrm>
                <a:off x="2754693" y="3883648"/>
                <a:ext cx="135748" cy="1357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31">
                <a:extLst>
                  <a:ext uri="{FF2B5EF4-FFF2-40B4-BE49-F238E27FC236}">
                    <a16:creationId xmlns:a16="http://schemas.microsoft.com/office/drawing/2014/main" id="{E3152AAE-78F5-0D4F-AB94-8C6D3FA67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7417" y="3678196"/>
                <a:ext cx="306696" cy="191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32">
                <a:extLst>
                  <a:ext uri="{FF2B5EF4-FFF2-40B4-BE49-F238E27FC236}">
                    <a16:creationId xmlns:a16="http://schemas.microsoft.com/office/drawing/2014/main" id="{A4439184-6F22-824B-AF74-9B3C603CA0DD}"/>
                  </a:ext>
                </a:extLst>
              </p:cNvPr>
              <p:cNvSpPr/>
              <p:nvPr/>
            </p:nvSpPr>
            <p:spPr>
              <a:xfrm>
                <a:off x="3185342" y="3815774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33">
                <a:extLst>
                  <a:ext uri="{FF2B5EF4-FFF2-40B4-BE49-F238E27FC236}">
                    <a16:creationId xmlns:a16="http://schemas.microsoft.com/office/drawing/2014/main" id="{9BEB0CEF-EE02-B248-8F64-8D59E5A1EC6D}"/>
                  </a:ext>
                </a:extLst>
              </p:cNvPr>
              <p:cNvSpPr/>
              <p:nvPr/>
            </p:nvSpPr>
            <p:spPr>
              <a:xfrm>
                <a:off x="2686820" y="4504786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34">
                <a:extLst>
                  <a:ext uri="{FF2B5EF4-FFF2-40B4-BE49-F238E27FC236}">
                    <a16:creationId xmlns:a16="http://schemas.microsoft.com/office/drawing/2014/main" id="{A6066343-AAC0-674F-88CF-62BE25E3332A}"/>
                  </a:ext>
                </a:extLst>
              </p:cNvPr>
              <p:cNvSpPr/>
              <p:nvPr/>
            </p:nvSpPr>
            <p:spPr>
              <a:xfrm>
                <a:off x="1666753" y="364577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35">
                <a:extLst>
                  <a:ext uri="{FF2B5EF4-FFF2-40B4-BE49-F238E27FC236}">
                    <a16:creationId xmlns:a16="http://schemas.microsoft.com/office/drawing/2014/main" id="{A6D59E88-6C95-914D-BB5E-C7156FA4A919}"/>
                  </a:ext>
                </a:extLst>
              </p:cNvPr>
              <p:cNvSpPr/>
              <p:nvPr/>
            </p:nvSpPr>
            <p:spPr>
              <a:xfrm>
                <a:off x="2027114" y="3069335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36">
                <a:extLst>
                  <a:ext uri="{FF2B5EF4-FFF2-40B4-BE49-F238E27FC236}">
                    <a16:creationId xmlns:a16="http://schemas.microsoft.com/office/drawing/2014/main" id="{DB0E5B90-58EC-6F47-BD3B-CDB421331EBA}"/>
                  </a:ext>
                </a:extLst>
              </p:cNvPr>
              <p:cNvSpPr/>
              <p:nvPr/>
            </p:nvSpPr>
            <p:spPr>
              <a:xfrm>
                <a:off x="2090102" y="416706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箭头连接符 38">
              <a:extLst>
                <a:ext uri="{FF2B5EF4-FFF2-40B4-BE49-F238E27FC236}">
                  <a16:creationId xmlns:a16="http://schemas.microsoft.com/office/drawing/2014/main" id="{C9809F26-FDB8-4B4C-95B3-CB4B88FB6D2F}"/>
                </a:ext>
              </a:extLst>
            </p:cNvPr>
            <p:cNvCxnSpPr/>
            <p:nvPr/>
          </p:nvCxnSpPr>
          <p:spPr>
            <a:xfrm>
              <a:off x="5502091" y="4451038"/>
              <a:ext cx="1205753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14D08C-A14B-48E3-B3DA-C137A0D6CB42}"/>
              </a:ext>
            </a:extLst>
          </p:cNvPr>
          <p:cNvGrpSpPr/>
          <p:nvPr/>
        </p:nvGrpSpPr>
        <p:grpSpPr>
          <a:xfrm>
            <a:off x="6724699" y="4468640"/>
            <a:ext cx="4859106" cy="1193907"/>
            <a:chOff x="6205385" y="3830656"/>
            <a:chExt cx="4859106" cy="119390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48CE73C-0ADB-4800-BC80-83298637DCDE}"/>
                </a:ext>
              </a:extLst>
            </p:cNvPr>
            <p:cNvGrpSpPr/>
            <p:nvPr/>
          </p:nvGrpSpPr>
          <p:grpSpPr>
            <a:xfrm>
              <a:off x="6205385" y="3830656"/>
              <a:ext cx="2099271" cy="1193907"/>
              <a:chOff x="223316" y="209211"/>
              <a:chExt cx="2412886" cy="1372267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D9474D45-5D13-4B4A-92DA-CDE80F389EDE}"/>
                  </a:ext>
                </a:extLst>
              </p:cNvPr>
              <p:cNvSpPr/>
              <p:nvPr/>
            </p:nvSpPr>
            <p:spPr>
              <a:xfrm>
                <a:off x="1165262" y="209211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DC8717DB-B9CA-4514-A746-0FACC3B1B6FA}"/>
                  </a:ext>
                </a:extLst>
              </p:cNvPr>
              <p:cNvSpPr/>
              <p:nvPr/>
            </p:nvSpPr>
            <p:spPr>
              <a:xfrm>
                <a:off x="223316" y="218745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927F900-88F1-4745-ADBB-3FBCC81EEA8E}"/>
                  </a:ext>
                </a:extLst>
              </p:cNvPr>
              <p:cNvSpPr/>
              <p:nvPr/>
            </p:nvSpPr>
            <p:spPr>
              <a:xfrm>
                <a:off x="1297951" y="117762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F28F918-272A-4823-92BD-83EBBDB7C7A5}"/>
                  </a:ext>
                </a:extLst>
              </p:cNvPr>
              <p:cNvCxnSpPr>
                <a:cxnSpLocks/>
                <a:stCxn id="76" idx="5"/>
                <a:endCxn id="61" idx="1"/>
              </p:cNvCxnSpPr>
              <p:nvPr/>
            </p:nvCxnSpPr>
            <p:spPr>
              <a:xfrm>
                <a:off x="1076428" y="970862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3096372-FF57-4F8A-B807-D55A8F6F73F8}"/>
                  </a:ext>
                </a:extLst>
              </p:cNvPr>
              <p:cNvSpPr/>
              <p:nvPr/>
            </p:nvSpPr>
            <p:spPr>
              <a:xfrm>
                <a:off x="431452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27CCFE4-CCC7-4512-94D5-2FEF11F9E3A1}"/>
                  </a:ext>
                </a:extLst>
              </p:cNvPr>
              <p:cNvSpPr/>
              <p:nvPr/>
            </p:nvSpPr>
            <p:spPr>
              <a:xfrm>
                <a:off x="425611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450EC9C-D45A-4C82-B9F3-36B1741FDC38}"/>
                  </a:ext>
                </a:extLst>
              </p:cNvPr>
              <p:cNvSpPr/>
              <p:nvPr/>
            </p:nvSpPr>
            <p:spPr>
              <a:xfrm>
                <a:off x="2224165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A261F775-4986-4211-9C5A-EA6773C77E16}"/>
                  </a:ext>
                </a:extLst>
              </p:cNvPr>
              <p:cNvSpPr/>
              <p:nvPr/>
            </p:nvSpPr>
            <p:spPr>
              <a:xfrm>
                <a:off x="2224165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6644CC3D-D035-4CC3-8493-4416B24D1D89}"/>
                  </a:ext>
                </a:extLst>
              </p:cNvPr>
              <p:cNvCxnSpPr>
                <a:cxnSpLocks/>
                <a:stCxn id="63" idx="5"/>
                <a:endCxn id="76" idx="1"/>
              </p:cNvCxnSpPr>
              <p:nvPr/>
            </p:nvCxnSpPr>
            <p:spPr>
              <a:xfrm>
                <a:off x="627725" y="585572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18DFFD5-27AD-469C-A290-5E82EDDF9C28}"/>
                  </a:ext>
                </a:extLst>
              </p:cNvPr>
              <p:cNvCxnSpPr>
                <a:cxnSpLocks/>
                <a:stCxn id="64" idx="7"/>
                <a:endCxn id="76" idx="3"/>
              </p:cNvCxnSpPr>
              <p:nvPr/>
            </p:nvCxnSpPr>
            <p:spPr>
              <a:xfrm flipV="1">
                <a:off x="621884" y="970862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AC5BB61-C043-4303-A53C-482D93A6B418}"/>
                  </a:ext>
                </a:extLst>
              </p:cNvPr>
              <p:cNvCxnSpPr>
                <a:cxnSpLocks/>
                <a:stCxn id="77" idx="7"/>
                <a:endCxn id="65" idx="3"/>
              </p:cNvCxnSpPr>
              <p:nvPr/>
            </p:nvCxnSpPr>
            <p:spPr>
              <a:xfrm flipV="1">
                <a:off x="1962112" y="585572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C34B145-DD79-4A9D-9CA4-0593E88E32C4}"/>
                  </a:ext>
                </a:extLst>
              </p:cNvPr>
              <p:cNvCxnSpPr>
                <a:cxnSpLocks/>
                <a:stCxn id="66" idx="1"/>
                <a:endCxn id="77" idx="5"/>
              </p:cNvCxnSpPr>
              <p:nvPr/>
            </p:nvCxnSpPr>
            <p:spPr>
              <a:xfrm flipH="1" flipV="1">
                <a:off x="1962112" y="970862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CF54FA6-BE59-4923-89CE-33706E8B4313}"/>
                  </a:ext>
                </a:extLst>
              </p:cNvPr>
              <p:cNvCxnSpPr>
                <a:cxnSpLocks/>
                <a:stCxn id="61" idx="7"/>
                <a:endCxn id="77" idx="3"/>
              </p:cNvCxnSpPr>
              <p:nvPr/>
            </p:nvCxnSpPr>
            <p:spPr>
              <a:xfrm flipV="1">
                <a:off x="1494224" y="970862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2C1534FB-77D6-462D-959A-5580AE089164}"/>
                  </a:ext>
                </a:extLst>
              </p:cNvPr>
              <p:cNvCxnSpPr>
                <a:cxnSpLocks/>
                <a:stCxn id="65" idx="7"/>
              </p:cNvCxnSpPr>
              <p:nvPr/>
            </p:nvCxnSpPr>
            <p:spPr>
              <a:xfrm flipV="1">
                <a:off x="2420438" y="231269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DBB8C0F-C3CA-4864-B503-D93E29D48ED3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2420438" y="1363897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56342F35-AA35-4DB7-9B17-9AF832F71CCD}"/>
                  </a:ext>
                </a:extLst>
              </p:cNvPr>
              <p:cNvCxnSpPr>
                <a:cxnSpLocks/>
                <a:endCxn id="64" idx="3"/>
              </p:cNvCxnSpPr>
              <p:nvPr/>
            </p:nvCxnSpPr>
            <p:spPr>
              <a:xfrm flipV="1">
                <a:off x="243522" y="1363897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DB80A75-FDC3-4A83-8865-4CFE4D7F2EB0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243522" y="231269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057F172E-A5DD-4ECB-9C85-A705DBCEAFCE}"/>
                  </a:ext>
                </a:extLst>
              </p:cNvPr>
              <p:cNvSpPr/>
              <p:nvPr/>
            </p:nvSpPr>
            <p:spPr>
              <a:xfrm>
                <a:off x="880155" y="774589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5CD338EE-1632-454A-B97B-DBF34EB0739D}"/>
                  </a:ext>
                </a:extLst>
              </p:cNvPr>
              <p:cNvSpPr/>
              <p:nvPr/>
            </p:nvSpPr>
            <p:spPr>
              <a:xfrm>
                <a:off x="1765839" y="774589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A5317726-F64F-46A7-AB6B-405F341186FA}"/>
                </a:ext>
              </a:extLst>
            </p:cNvPr>
            <p:cNvGrpSpPr/>
            <p:nvPr/>
          </p:nvGrpSpPr>
          <p:grpSpPr>
            <a:xfrm>
              <a:off x="8965220" y="3836352"/>
              <a:ext cx="2099271" cy="1185612"/>
              <a:chOff x="8524540" y="3547472"/>
              <a:chExt cx="2412886" cy="1362733"/>
            </a:xfrm>
          </p:grpSpPr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C3C90A90-6478-4B56-AEE1-747AC7F1B30B}"/>
                  </a:ext>
                </a:extLst>
              </p:cNvPr>
              <p:cNvSpPr/>
              <p:nvPr/>
            </p:nvSpPr>
            <p:spPr>
              <a:xfrm>
                <a:off x="8524540" y="3547472"/>
                <a:ext cx="2404362" cy="1359745"/>
              </a:xfrm>
              <a:prstGeom prst="roundRect">
                <a:avLst>
                  <a:gd name="adj" fmla="val 34049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1587896-D786-4ACE-98B8-27F54F84318A}"/>
                  </a:ext>
                </a:extLst>
              </p:cNvPr>
              <p:cNvSpPr/>
              <p:nvPr/>
            </p:nvSpPr>
            <p:spPr>
              <a:xfrm>
                <a:off x="9599175" y="450634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70237A6-ED70-47DB-8A82-C319013ECCA7}"/>
                  </a:ext>
                </a:extLst>
              </p:cNvPr>
              <p:cNvCxnSpPr>
                <a:cxnSpLocks/>
                <a:stCxn id="95" idx="5"/>
                <a:endCxn id="80" idx="1"/>
              </p:cNvCxnSpPr>
              <p:nvPr/>
            </p:nvCxnSpPr>
            <p:spPr>
              <a:xfrm>
                <a:off x="9377652" y="4299589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DF6F56CD-80B8-4F78-ADFA-0C96040C1FB6}"/>
                  </a:ext>
                </a:extLst>
              </p:cNvPr>
              <p:cNvSpPr/>
              <p:nvPr/>
            </p:nvSpPr>
            <p:spPr>
              <a:xfrm>
                <a:off x="8732676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2BAAAEA-D7CE-4435-A6AD-05AB09DB6CE6}"/>
                  </a:ext>
                </a:extLst>
              </p:cNvPr>
              <p:cNvSpPr/>
              <p:nvPr/>
            </p:nvSpPr>
            <p:spPr>
              <a:xfrm>
                <a:off x="8726835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627A047-BB29-46EE-BBD0-2942EC6F6773}"/>
                  </a:ext>
                </a:extLst>
              </p:cNvPr>
              <p:cNvSpPr/>
              <p:nvPr/>
            </p:nvSpPr>
            <p:spPr>
              <a:xfrm>
                <a:off x="10525389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F1AC1F5C-A01C-408E-95D3-113F19E48B94}"/>
                  </a:ext>
                </a:extLst>
              </p:cNvPr>
              <p:cNvSpPr/>
              <p:nvPr/>
            </p:nvSpPr>
            <p:spPr>
              <a:xfrm>
                <a:off x="10525389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7B71719-27CA-4A9E-A4AD-8326792E1309}"/>
                  </a:ext>
                </a:extLst>
              </p:cNvPr>
              <p:cNvCxnSpPr>
                <a:cxnSpLocks/>
                <a:stCxn id="82" idx="5"/>
                <a:endCxn id="95" idx="1"/>
              </p:cNvCxnSpPr>
              <p:nvPr/>
            </p:nvCxnSpPr>
            <p:spPr>
              <a:xfrm>
                <a:off x="8928949" y="3914299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82F8C449-B3A4-4877-A060-4A8669A42634}"/>
                  </a:ext>
                </a:extLst>
              </p:cNvPr>
              <p:cNvCxnSpPr>
                <a:cxnSpLocks/>
                <a:stCxn id="83" idx="7"/>
                <a:endCxn id="95" idx="3"/>
              </p:cNvCxnSpPr>
              <p:nvPr/>
            </p:nvCxnSpPr>
            <p:spPr>
              <a:xfrm flipV="1">
                <a:off x="8923108" y="4299589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41258A90-3AFB-4B30-A460-0F8B3214072F}"/>
                  </a:ext>
                </a:extLst>
              </p:cNvPr>
              <p:cNvCxnSpPr>
                <a:cxnSpLocks/>
                <a:stCxn id="96" idx="7"/>
                <a:endCxn id="84" idx="3"/>
              </p:cNvCxnSpPr>
              <p:nvPr/>
            </p:nvCxnSpPr>
            <p:spPr>
              <a:xfrm flipV="1">
                <a:off x="10263336" y="3914299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0D300E3F-76CE-4A10-B004-EEDB3CC8F1CC}"/>
                  </a:ext>
                </a:extLst>
              </p:cNvPr>
              <p:cNvCxnSpPr>
                <a:cxnSpLocks/>
                <a:stCxn id="85" idx="1"/>
                <a:endCxn id="96" idx="5"/>
              </p:cNvCxnSpPr>
              <p:nvPr/>
            </p:nvCxnSpPr>
            <p:spPr>
              <a:xfrm flipH="1" flipV="1">
                <a:off x="10263336" y="4299589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3376BB1A-47DB-4541-A3FC-03063DFFA1E6}"/>
                  </a:ext>
                </a:extLst>
              </p:cNvPr>
              <p:cNvCxnSpPr>
                <a:cxnSpLocks/>
                <a:stCxn id="80" idx="7"/>
                <a:endCxn id="96" idx="3"/>
              </p:cNvCxnSpPr>
              <p:nvPr/>
            </p:nvCxnSpPr>
            <p:spPr>
              <a:xfrm flipV="1">
                <a:off x="9795448" y="4299589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1CB204A9-DEFC-4989-BC46-75BD029B4900}"/>
                  </a:ext>
                </a:extLst>
              </p:cNvPr>
              <p:cNvCxnSpPr>
                <a:cxnSpLocks/>
                <a:stCxn id="84" idx="7"/>
              </p:cNvCxnSpPr>
              <p:nvPr/>
            </p:nvCxnSpPr>
            <p:spPr>
              <a:xfrm flipV="1">
                <a:off x="10721662" y="3559996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3AE7A56B-6DFC-41CC-837E-24779C3377CF}"/>
                  </a:ext>
                </a:extLst>
              </p:cNvPr>
              <p:cNvCxnSpPr>
                <a:cxnSpLocks/>
                <a:stCxn id="85" idx="5"/>
              </p:cNvCxnSpPr>
              <p:nvPr/>
            </p:nvCxnSpPr>
            <p:spPr>
              <a:xfrm>
                <a:off x="10721662" y="4692624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1A938BDB-311B-4544-A532-0FC80C5C1F1C}"/>
                  </a:ext>
                </a:extLst>
              </p:cNvPr>
              <p:cNvCxnSpPr>
                <a:cxnSpLocks/>
                <a:endCxn id="83" idx="3"/>
              </p:cNvCxnSpPr>
              <p:nvPr/>
            </p:nvCxnSpPr>
            <p:spPr>
              <a:xfrm flipV="1">
                <a:off x="8544746" y="4692624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91F85074-CA7E-4728-8BE5-41E9DAAB15A7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>
                <a:off x="8544746" y="3559996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B2B1E57-C756-4C4F-B6C7-DA8B02A6BF6F}"/>
                  </a:ext>
                </a:extLst>
              </p:cNvPr>
              <p:cNvSpPr/>
              <p:nvPr/>
            </p:nvSpPr>
            <p:spPr>
              <a:xfrm>
                <a:off x="9181379" y="410331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E9FBB481-1AE9-46AB-B47D-0C352AEC61C3}"/>
                  </a:ext>
                </a:extLst>
              </p:cNvPr>
              <p:cNvSpPr/>
              <p:nvPr/>
            </p:nvSpPr>
            <p:spPr>
              <a:xfrm>
                <a:off x="10067063" y="410331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5835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Bayesian logic programming: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Markov logic programming:</a:t>
            </a:r>
          </a:p>
          <a:p>
            <a:pPr lvl="2"/>
            <a:r>
              <a:rPr lang="en-US" altLang="zh-CN" sz="2800" dirty="0"/>
              <a:t>Markov logic networks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Stochastic logic programming:</a:t>
            </a:r>
          </a:p>
          <a:p>
            <a:pPr lvl="2"/>
            <a:r>
              <a:rPr lang="en-US" altLang="zh-CN" sz="2800" dirty="0" err="1"/>
              <a:t>TensorLog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460769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lvl="1"/>
            <a:r>
              <a:rPr lang="en-US" altLang="zh-CN" sz="2800" dirty="0"/>
              <a:t>Markov logic programming:</a:t>
            </a:r>
          </a:p>
          <a:p>
            <a:pPr lvl="2"/>
            <a:r>
              <a:rPr lang="en-US" altLang="zh-CN" sz="2800" dirty="0" err="1"/>
              <a:t>pLogicNet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Stochastic logic programming:</a:t>
            </a:r>
          </a:p>
          <a:p>
            <a:pPr lvl="2"/>
            <a:r>
              <a:rPr lang="en-US" altLang="zh-CN" sz="2800" dirty="0" err="1"/>
              <a:t>ProPPR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88A6A-804D-624F-8702-6DF214F7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124" y="2581836"/>
            <a:ext cx="6225916" cy="20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409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lvl="1"/>
            <a:r>
              <a:rPr lang="en-US" altLang="zh-CN" sz="2800" dirty="0" err="1"/>
              <a:t>RNNLogic</a:t>
            </a:r>
            <a:r>
              <a:rPr lang="en-US" altLang="zh-CN" sz="2800" dirty="0"/>
              <a:t>, Differentiable ILP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 err="1"/>
              <a:t>NBFNet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NeuralLP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 err="1"/>
              <a:t>DeepPath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209935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4816E-4C49-4987-A0F1-CAE9DA7B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Complex Logical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B1974-5545-44F0-97CE-EA19C50DEA5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Answer complex logical query on knowledge graphs</a:t>
                </a:r>
              </a:p>
              <a:p>
                <a:pPr lvl="1"/>
                <a:r>
                  <a:rPr lang="en-US" altLang="zh-CN" dirty="0"/>
                  <a:t>Conjunction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dirty="0"/>
                  <a:t>, disjunction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dirty="0"/>
                  <a:t>, negation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Where did Canadian citizens with Turing Award graduate?</a:t>
                </a:r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pPr lvl="1"/>
                <a:endParaRPr lang="en-US" altLang="zh-CN" i="1" dirty="0"/>
              </a:p>
              <a:p>
                <a:r>
                  <a:rPr lang="en-US" altLang="zh-CN" dirty="0"/>
                  <a:t>Learn relation projection and logical operations in the embedding space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B1974-5545-44F0-97CE-EA19C50DE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EFA3B5-91AA-4A46-85FA-8B17379A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65" y="2945164"/>
            <a:ext cx="6148667" cy="2112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EF9CCA-0784-FD41-B2A0-D391EB434D24}"/>
              </a:ext>
            </a:extLst>
          </p:cNvPr>
          <p:cNvSpPr txBox="1"/>
          <p:nvPr/>
        </p:nvSpPr>
        <p:spPr>
          <a:xfrm>
            <a:off x="838199" y="6150709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Hongyu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Ren,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Weihua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Hu, and Jure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Leskovec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Query2box: Reasoning over knowledge graphs in vector space using box embeddings.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8BE6C4-F2CC-4349-873B-3CD7B0B2DC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Knowledge Graph Embeddings</a:t>
            </a:r>
          </a:p>
          <a:p>
            <a:pPr lvl="1"/>
            <a:r>
              <a:rPr lang="en-US" altLang="zh-CN" sz="2800" dirty="0"/>
              <a:t>Learn a low-dimensional embedding for each entity &amp; relation</a:t>
            </a:r>
          </a:p>
          <a:p>
            <a:pPr lvl="1"/>
            <a:r>
              <a:rPr lang="en-US" altLang="zh-CN" sz="2800" dirty="0"/>
              <a:t>Preserve the observed triplets</a:t>
            </a:r>
            <a:endParaRPr lang="zh-CN" altLang="en-US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BD3D4B7-E459-4492-ACE5-9C1C2A6E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Methods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7D14B80-841D-4FE6-91FA-7284447CB742}"/>
              </a:ext>
            </a:extLst>
          </p:cNvPr>
          <p:cNvGrpSpPr/>
          <p:nvPr/>
        </p:nvGrpSpPr>
        <p:grpSpPr>
          <a:xfrm>
            <a:off x="2107111" y="3512165"/>
            <a:ext cx="7581031" cy="1908378"/>
            <a:chOff x="2107111" y="3494237"/>
            <a:chExt cx="7581031" cy="190837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DD7DC9B-2146-46C6-9E35-242072DDF79F}"/>
                </a:ext>
              </a:extLst>
            </p:cNvPr>
            <p:cNvGrpSpPr/>
            <p:nvPr/>
          </p:nvGrpSpPr>
          <p:grpSpPr>
            <a:xfrm>
              <a:off x="2107111" y="3792744"/>
              <a:ext cx="2392680" cy="1350209"/>
              <a:chOff x="4872723" y="1558048"/>
              <a:chExt cx="2392680" cy="1350209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367C3C0-7597-4961-B583-227DB191B659}"/>
                  </a:ext>
                </a:extLst>
              </p:cNvPr>
              <p:cNvSpPr/>
              <p:nvPr/>
            </p:nvSpPr>
            <p:spPr>
              <a:xfrm>
                <a:off x="5927152" y="25043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847A95E1-419A-4F03-9AED-9923C2118508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>
                <a:off x="5739304" y="2216342"/>
                <a:ext cx="655736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E4F354C-8D32-491E-AE89-D9D7E6195116}"/>
                  </a:ext>
                </a:extLst>
              </p:cNvPr>
              <p:cNvCxnSpPr>
                <a:cxnSpLocks/>
                <a:stCxn id="22" idx="5"/>
                <a:endCxn id="5" idx="1"/>
              </p:cNvCxnSpPr>
              <p:nvPr/>
            </p:nvCxnSpPr>
            <p:spPr>
              <a:xfrm>
                <a:off x="5705629" y="2297641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6B85269-E270-4BA9-9492-A2F93F03A601}"/>
                  </a:ext>
                </a:extLst>
              </p:cNvPr>
              <p:cNvSpPr/>
              <p:nvPr/>
            </p:nvSpPr>
            <p:spPr>
              <a:xfrm>
                <a:off x="5060653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B696CF9-4160-4702-999B-C52B50EDE872}"/>
                  </a:ext>
                </a:extLst>
              </p:cNvPr>
              <p:cNvSpPr/>
              <p:nvPr/>
            </p:nvSpPr>
            <p:spPr>
              <a:xfrm>
                <a:off x="5054812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F973698C-6705-4867-BC75-E2FA7CE0B82F}"/>
                  </a:ext>
                </a:extLst>
              </p:cNvPr>
              <p:cNvSpPr/>
              <p:nvPr/>
            </p:nvSpPr>
            <p:spPr>
              <a:xfrm>
                <a:off x="6853366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B85BD9A-7620-4BAD-AB4F-7D2D2CD9F618}"/>
                  </a:ext>
                </a:extLst>
              </p:cNvPr>
              <p:cNvSpPr/>
              <p:nvPr/>
            </p:nvSpPr>
            <p:spPr>
              <a:xfrm>
                <a:off x="6853366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4EC7150-BE07-46FE-AE75-6863B92E41A1}"/>
                  </a:ext>
                </a:extLst>
              </p:cNvPr>
              <p:cNvCxnSpPr>
                <a:cxnSpLocks/>
                <a:stCxn id="8" idx="5"/>
                <a:endCxn id="22" idx="1"/>
              </p:cNvCxnSpPr>
              <p:nvPr/>
            </p:nvCxnSpPr>
            <p:spPr>
              <a:xfrm>
                <a:off x="5256926" y="1912351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48630DB-4A7C-4FA4-9135-57D6E4E93B7B}"/>
                  </a:ext>
                </a:extLst>
              </p:cNvPr>
              <p:cNvCxnSpPr>
                <a:cxnSpLocks/>
                <a:stCxn id="9" idx="7"/>
                <a:endCxn id="22" idx="3"/>
              </p:cNvCxnSpPr>
              <p:nvPr/>
            </p:nvCxnSpPr>
            <p:spPr>
              <a:xfrm flipV="1">
                <a:off x="5251085" y="2297641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8D65FD5-A1DF-488A-9A18-D648B5A84D3E}"/>
                  </a:ext>
                </a:extLst>
              </p:cNvPr>
              <p:cNvCxnSpPr>
                <a:cxnSpLocks/>
                <a:stCxn id="23" idx="7"/>
                <a:endCxn id="10" idx="3"/>
              </p:cNvCxnSpPr>
              <p:nvPr/>
            </p:nvCxnSpPr>
            <p:spPr>
              <a:xfrm flipV="1">
                <a:off x="6591313" y="1912351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ED48F19-60AC-4AC6-9116-0FF3FF9F4BBF}"/>
                  </a:ext>
                </a:extLst>
              </p:cNvPr>
              <p:cNvCxnSpPr>
                <a:cxnSpLocks/>
                <a:stCxn id="11" idx="1"/>
                <a:endCxn id="23" idx="5"/>
              </p:cNvCxnSpPr>
              <p:nvPr/>
            </p:nvCxnSpPr>
            <p:spPr>
              <a:xfrm flipH="1" flipV="1">
                <a:off x="6591313" y="2297641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F07B5F9-B630-4F90-9E74-87968E5399E4}"/>
                  </a:ext>
                </a:extLst>
              </p:cNvPr>
              <p:cNvCxnSpPr>
                <a:cxnSpLocks/>
                <a:stCxn id="5" idx="7"/>
                <a:endCxn id="23" idx="3"/>
              </p:cNvCxnSpPr>
              <p:nvPr/>
            </p:nvCxnSpPr>
            <p:spPr>
              <a:xfrm flipV="1">
                <a:off x="6123425" y="2297641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842021C-23B2-49A3-9669-AE9C32B882AD}"/>
                  </a:ext>
                </a:extLst>
              </p:cNvPr>
              <p:cNvCxnSpPr>
                <a:cxnSpLocks/>
                <a:stCxn id="10" idx="7"/>
              </p:cNvCxnSpPr>
              <p:nvPr/>
            </p:nvCxnSpPr>
            <p:spPr>
              <a:xfrm flipV="1">
                <a:off x="7049639" y="1558048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03B908E-4F82-475C-A613-E27C19270888}"/>
                  </a:ext>
                </a:extLst>
              </p:cNvPr>
              <p:cNvCxnSpPr>
                <a:cxnSpLocks/>
                <a:stCxn id="11" idx="5"/>
              </p:cNvCxnSpPr>
              <p:nvPr/>
            </p:nvCxnSpPr>
            <p:spPr>
              <a:xfrm>
                <a:off x="7049639" y="2690676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DF2F445-22A5-4AD1-A80F-EB1FBF654314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V="1">
                <a:off x="4872723" y="2690676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644DFA81-CDA5-4518-8A85-8376A180C82A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4872723" y="1558048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D5F8FF8-C97E-487A-BACA-78C2148E89D3}"/>
                  </a:ext>
                </a:extLst>
              </p:cNvPr>
              <p:cNvSpPr txBox="1"/>
              <p:nvPr/>
            </p:nvSpPr>
            <p:spPr>
              <a:xfrm>
                <a:off x="5768882" y="1697477"/>
                <a:ext cx="5965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ym typeface="Wingdings" panose="05000000000000000000" pitchFamily="2" charset="2"/>
                  </a:rPr>
                  <a:t>?</a:t>
                </a:r>
                <a:endParaRPr lang="zh-CN" altLang="en-US" sz="2800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4B5E98F-96B2-4E1D-BD99-82A8FEC5BF4D}"/>
                  </a:ext>
                </a:extLst>
              </p:cNvPr>
              <p:cNvSpPr/>
              <p:nvPr/>
            </p:nvSpPr>
            <p:spPr>
              <a:xfrm>
                <a:off x="5509356" y="2101368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0C8DD5D3-8382-42FA-B2AB-0ED63850E77C}"/>
                  </a:ext>
                </a:extLst>
              </p:cNvPr>
              <p:cNvSpPr/>
              <p:nvPr/>
            </p:nvSpPr>
            <p:spPr>
              <a:xfrm>
                <a:off x="6395040" y="2101368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90C0B21-8553-4B4E-9FD5-930A84445D00}"/>
                </a:ext>
              </a:extLst>
            </p:cNvPr>
            <p:cNvGrpSpPr/>
            <p:nvPr/>
          </p:nvGrpSpPr>
          <p:grpSpPr>
            <a:xfrm>
              <a:off x="7727536" y="3494237"/>
              <a:ext cx="1960606" cy="1908378"/>
              <a:chOff x="1515762" y="2940908"/>
              <a:chExt cx="1960606" cy="1908378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D8B0AEFF-A0B5-4BB4-AA98-8EF05C9430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166" y="2940908"/>
                <a:ext cx="0" cy="14917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79178B9F-155E-4B5D-92C8-447978091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1166" y="4432685"/>
                <a:ext cx="15452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0EC602A0-BE6B-4A7E-B801-BB98D230A3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5762" y="4432685"/>
                <a:ext cx="415404" cy="4166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5F8B639-BF4E-429F-8AD4-D7905F7F1FAC}"/>
                  </a:ext>
                </a:extLst>
              </p:cNvPr>
              <p:cNvSpPr/>
              <p:nvPr/>
            </p:nvSpPr>
            <p:spPr>
              <a:xfrm>
                <a:off x="2218716" y="3510029"/>
                <a:ext cx="135748" cy="1357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447B53D-1BAF-47B5-8513-99B647D85D54}"/>
                  </a:ext>
                </a:extLst>
              </p:cNvPr>
              <p:cNvSpPr/>
              <p:nvPr/>
            </p:nvSpPr>
            <p:spPr>
              <a:xfrm>
                <a:off x="2754693" y="3883648"/>
                <a:ext cx="135748" cy="1357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819D61-0412-49DE-A40F-B01DCFE0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7417" y="3678196"/>
                <a:ext cx="306696" cy="191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F64238F-99A8-401B-9456-6F9A2222A4C1}"/>
                  </a:ext>
                </a:extLst>
              </p:cNvPr>
              <p:cNvSpPr/>
              <p:nvPr/>
            </p:nvSpPr>
            <p:spPr>
              <a:xfrm>
                <a:off x="3185342" y="3815774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9679EDD-1A31-4795-AD17-D39BD42E48C8}"/>
                  </a:ext>
                </a:extLst>
              </p:cNvPr>
              <p:cNvSpPr/>
              <p:nvPr/>
            </p:nvSpPr>
            <p:spPr>
              <a:xfrm>
                <a:off x="2686820" y="4504786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33750C4-9AB4-409D-BAEB-61A68C936DD6}"/>
                  </a:ext>
                </a:extLst>
              </p:cNvPr>
              <p:cNvSpPr/>
              <p:nvPr/>
            </p:nvSpPr>
            <p:spPr>
              <a:xfrm>
                <a:off x="1666753" y="364577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F6864CD8-0002-47D0-9CBD-4519E4F40F1D}"/>
                  </a:ext>
                </a:extLst>
              </p:cNvPr>
              <p:cNvSpPr/>
              <p:nvPr/>
            </p:nvSpPr>
            <p:spPr>
              <a:xfrm>
                <a:off x="2027114" y="3069335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0CE5339-43DA-4D0B-A462-C19B355836A2}"/>
                  </a:ext>
                </a:extLst>
              </p:cNvPr>
              <p:cNvSpPr/>
              <p:nvPr/>
            </p:nvSpPr>
            <p:spPr>
              <a:xfrm>
                <a:off x="2090102" y="4167067"/>
                <a:ext cx="135748" cy="1357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600C078-42B9-41E0-9D9F-E268ED5A065C}"/>
                </a:ext>
              </a:extLst>
            </p:cNvPr>
            <p:cNvCxnSpPr/>
            <p:nvPr/>
          </p:nvCxnSpPr>
          <p:spPr>
            <a:xfrm>
              <a:off x="5502091" y="4451038"/>
              <a:ext cx="1205753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6704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5A319-ED0B-4CCF-94FD-DC0EC4D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 Language 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B4795-A977-4F12-8468-DA90A136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Knowledge graph reasoning has many applications in NLP: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injection in pre-trained language models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sz="2800" dirty="0"/>
              <a:t>Question-answering with knowledge graphs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Knowledge base probing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19172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5D92-3F36-48D3-98FF-0C033D4A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0316E-B621-4026-B04B-3A34B4F10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Recommender systems aim to recommend items to users based on historical data</a:t>
            </a:r>
          </a:p>
          <a:p>
            <a:r>
              <a:rPr lang="en-US" altLang="zh-CN" dirty="0"/>
              <a:t>Some knowledge graphs between items often exist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130D-307D-6E4B-BA8B-FFECA58E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32" y="3240618"/>
            <a:ext cx="4397075" cy="2743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6F89-1101-AB43-9D4E-50E593581114}"/>
                  </a:ext>
                </a:extLst>
              </p:cNvPr>
              <p:cNvSpPr txBox="1"/>
              <p:nvPr/>
            </p:nvSpPr>
            <p:spPr>
              <a:xfrm>
                <a:off x="6351496" y="4171623"/>
                <a:ext cx="52622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𝑊𝑖𝑙𝑙𝐵𝑢𝑦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𝑆𝑡𝑎𝑟𝑟𝑒𝑑𝐵𝑦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𝑆𝑡𝑎𝑟𝑟𝑒𝑑𝐵𝑦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206F89-1101-AB43-9D4E-50E59358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496" y="4171623"/>
                <a:ext cx="5262281" cy="646331"/>
              </a:xfrm>
              <a:prstGeom prst="rect">
                <a:avLst/>
              </a:prstGeom>
              <a:blipFill>
                <a:blip r:embed="rId4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CFA2D7B-5F82-4787-95FF-F9513DE2BF37}"/>
              </a:ext>
            </a:extLst>
          </p:cNvPr>
          <p:cNvSpPr txBox="1"/>
          <p:nvPr/>
        </p:nvSpPr>
        <p:spPr>
          <a:xfrm>
            <a:off x="869576" y="6031210"/>
            <a:ext cx="10484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Weiping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Song, et al. Explainable knowledge graph-based recommendation via deep reinforcement learning.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5841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12F0A-E6D1-4141-9503-8965844D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31C5F-DFF2-43FD-9E7B-AF30295B3A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Drug repurposing</a:t>
            </a:r>
          </a:p>
          <a:p>
            <a:pPr lvl="1"/>
            <a:r>
              <a:rPr lang="en-US" altLang="zh-CN" dirty="0"/>
              <a:t>Given a disease, find a therapeutic drug</a:t>
            </a:r>
          </a:p>
          <a:p>
            <a:endParaRPr lang="en-US" altLang="zh-CN" dirty="0"/>
          </a:p>
          <a:p>
            <a:r>
              <a:rPr lang="en-US" altLang="zh-CN" dirty="0"/>
              <a:t>Target identification</a:t>
            </a:r>
          </a:p>
          <a:p>
            <a:pPr lvl="1"/>
            <a:r>
              <a:rPr lang="en-US" altLang="zh-CN" dirty="0"/>
              <a:t>Given a drug, find its target proteins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 directly modeled by embeddings or GNNs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00559DA-2761-408D-97A0-A7104B0A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95" y="1516216"/>
            <a:ext cx="3734663" cy="3484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1EC72D-BC6C-45F7-A07A-9D4443CBEE79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Xiangxiang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Zeng </a:t>
            </a:r>
            <a:r>
              <a:rPr lang="en-US" altLang="zh-CN" dirty="0">
                <a:solidFill>
                  <a:srgbClr val="222222"/>
                </a:solidFill>
              </a:rPr>
              <a:t>et</a:t>
            </a:r>
            <a:r>
              <a:rPr lang="zh-CN" altLang="en-US" dirty="0">
                <a:solidFill>
                  <a:srgbClr val="222222"/>
                </a:solidFill>
              </a:rPr>
              <a:t> </a:t>
            </a:r>
            <a:r>
              <a:rPr lang="en-US" altLang="zh-CN" dirty="0">
                <a:solidFill>
                  <a:srgbClr val="222222"/>
                </a:solidFill>
              </a:rPr>
              <a:t>al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Repurpose open data to discover therapeutics for COVID-19 using deep learning.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Journal of proteome research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2434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A7C4-9D1A-CE4C-8B97-E40E0D0D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13F5B-3972-FF43-B3BC-D59087378D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Combining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</a:p>
          <a:p>
            <a:pPr lvl="1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(perception)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839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54982A-92CC-4FF4-A9A1-ACE0588B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1BD408B-91C1-435C-9D84-7D89542C0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ans" sz="2400" dirty="0"/>
              <a:t>Contact:</a:t>
            </a:r>
            <a:br>
              <a:rPr lang="en-US" altLang="zh-Hans" sz="2400" dirty="0"/>
            </a:br>
            <a:r>
              <a:rPr lang="en-US" altLang="zh-Hans" sz="2400" dirty="0">
                <a:hlinkClick r:id="rId2"/>
              </a:rPr>
              <a:t>meng.qu@umontreal.ca</a:t>
            </a:r>
            <a:br>
              <a:rPr lang="en-US" altLang="zh-Hans" sz="2400" dirty="0"/>
            </a:br>
            <a:r>
              <a:rPr lang="en-US" altLang="zh-Hans" sz="2400" dirty="0">
                <a:hlinkClick r:id="rId3"/>
              </a:rPr>
              <a:t>zhaocheng.zhu@umontreal.ca</a:t>
            </a:r>
            <a:br>
              <a:rPr lang="en-US" altLang="zh-Hans" sz="2400" dirty="0"/>
            </a:br>
            <a:r>
              <a:rPr lang="en-US" altLang="zh-Hans" sz="2400" dirty="0">
                <a:hlinkClick r:id="rId4"/>
              </a:rPr>
              <a:t>jian.tang@hec.ca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62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74BAF-B4BC-43E6-9329-B116AAAE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TransE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BA6CFC-1ACF-420C-9692-7C7BFBA9359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Each entity is a point in the embedding space</a:t>
                </a:r>
              </a:p>
              <a:p>
                <a:r>
                  <a:rPr lang="en-US" altLang="zh-CN" dirty="0"/>
                  <a:t>Each relation is a translation from one entity to another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for observed triplets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Score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BA6CFC-1ACF-420C-9692-7C7BFBA93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64A69599-EABF-4FCB-8842-4569D9CA210A}"/>
              </a:ext>
            </a:extLst>
          </p:cNvPr>
          <p:cNvGrpSpPr/>
          <p:nvPr/>
        </p:nvGrpSpPr>
        <p:grpSpPr>
          <a:xfrm>
            <a:off x="9372409" y="3047105"/>
            <a:ext cx="1960606" cy="1908378"/>
            <a:chOff x="1515762" y="2940908"/>
            <a:chExt cx="1960606" cy="1908378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E4B59A6-89DD-4B7F-A4FE-9E3A0A095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1166" y="2940908"/>
              <a:ext cx="0" cy="14917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A50F800-6638-4810-8634-074D3DE2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931166" y="4432685"/>
              <a:ext cx="15452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AF5EA92-33FA-403B-ADB5-35049B7F5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5762" y="4432685"/>
              <a:ext cx="415404" cy="416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9FB9A8-3B84-4E65-AC43-B817196D6D9A}"/>
                </a:ext>
              </a:extLst>
            </p:cNvPr>
            <p:cNvSpPr/>
            <p:nvPr/>
          </p:nvSpPr>
          <p:spPr>
            <a:xfrm>
              <a:off x="2218716" y="3510029"/>
              <a:ext cx="135748" cy="1357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786560C-EC3F-45BB-B5AA-B1326EABF18D}"/>
                </a:ext>
              </a:extLst>
            </p:cNvPr>
            <p:cNvSpPr/>
            <p:nvPr/>
          </p:nvSpPr>
          <p:spPr>
            <a:xfrm>
              <a:off x="2754693" y="3883648"/>
              <a:ext cx="135748" cy="1357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72BFBD1-7E77-4431-8EE1-02EE41C7E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17417" y="3678196"/>
              <a:ext cx="306696" cy="1919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C5F0AD4-A6D3-4F04-92AA-95ED9BF458F0}"/>
                </a:ext>
              </a:extLst>
            </p:cNvPr>
            <p:cNvSpPr/>
            <p:nvPr/>
          </p:nvSpPr>
          <p:spPr>
            <a:xfrm>
              <a:off x="3185342" y="3815774"/>
              <a:ext cx="135748" cy="1357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9FAAD30-3A22-4BC8-B3FF-84E6F07FFD87}"/>
                </a:ext>
              </a:extLst>
            </p:cNvPr>
            <p:cNvSpPr/>
            <p:nvPr/>
          </p:nvSpPr>
          <p:spPr>
            <a:xfrm>
              <a:off x="2686820" y="4504786"/>
              <a:ext cx="135748" cy="1357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82F4A3F-6D0A-4E1B-B9BE-F3D9E8DD7CED}"/>
                </a:ext>
              </a:extLst>
            </p:cNvPr>
            <p:cNvSpPr/>
            <p:nvPr/>
          </p:nvSpPr>
          <p:spPr>
            <a:xfrm>
              <a:off x="1666753" y="3645777"/>
              <a:ext cx="135748" cy="1357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B3CCDFD-B148-46AA-8D5B-B75BDE931319}"/>
                </a:ext>
              </a:extLst>
            </p:cNvPr>
            <p:cNvSpPr/>
            <p:nvPr/>
          </p:nvSpPr>
          <p:spPr>
            <a:xfrm>
              <a:off x="2027114" y="3069335"/>
              <a:ext cx="135748" cy="1357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8F56498-3D0A-4057-80A1-6F7B74072207}"/>
                </a:ext>
              </a:extLst>
            </p:cNvPr>
            <p:cNvSpPr/>
            <p:nvPr/>
          </p:nvSpPr>
          <p:spPr>
            <a:xfrm>
              <a:off x="2090102" y="4167067"/>
              <a:ext cx="135748" cy="1357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3B885F5-9087-4901-9E1A-5AFF66360030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Antoine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Bordes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Translating embeddings for modeling multi-relational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0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8968CC9-3899-4364-9AED-6A641F01E39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Learning: Maximize a margin-based ranking criterion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For each positive triplet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/>
                  <a:t>, sample a corrupted triplet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Maximize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8968CC9-3899-4364-9AED-6A641F01E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 r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DA9CD6D-534F-4A5A-9D37-127A048F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5E1DFA-3ACD-45DD-9FC3-7C6415453115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Antoine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Bordes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Translating embeddings for modeling multi-relational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2013.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6E5303-64A5-4FE0-BB9B-2106491C163B}"/>
              </a:ext>
            </a:extLst>
          </p:cNvPr>
          <p:cNvSpPr txBox="1"/>
          <p:nvPr/>
        </p:nvSpPr>
        <p:spPr>
          <a:xfrm>
            <a:off x="6661484" y="5065113"/>
            <a:ext cx="131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margin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003CF75-EA07-4941-97FE-580F2A2994A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319211" y="4768516"/>
            <a:ext cx="152400" cy="2965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4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43CB1-BBBC-4B40-8EF8-4DBD0D52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ComplEx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2F28EB-122A-4EB6-85DA-074AED18C24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Score functions over triplets = factorization of the adjacency matrix</a:t>
                </a:r>
              </a:p>
              <a:p>
                <a:pPr lvl="1"/>
                <a:r>
                  <a:rPr lang="en-US" altLang="zh-CN" sz="2800" dirty="0"/>
                  <a:t>Score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</a:p>
              <a:p>
                <a:pPr lvl="1"/>
                <a:r>
                  <a:rPr lang="en-US" altLang="zh-CN" sz="2800" dirty="0"/>
                  <a:t>Matrix factorization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800" b="1" dirty="0"/>
              </a:p>
              <a:p>
                <a:endParaRPr lang="en-US" altLang="zh-CN" dirty="0"/>
              </a:p>
              <a:p>
                <a:r>
                  <a:rPr lang="en-US" altLang="zh-CN" dirty="0"/>
                  <a:t>Recall the eigen decomposition of a real symmetric matrix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is not symmetric? e.g.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is “father of”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2F28EB-122A-4EB6-85DA-074AED18C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129FBAD-76F0-46FB-8869-458313D5A2A8}"/>
              </a:ext>
            </a:extLst>
          </p:cNvPr>
          <p:cNvSpPr txBox="1"/>
          <p:nvPr/>
        </p:nvSpPr>
        <p:spPr>
          <a:xfrm>
            <a:off x="9435353" y="4123957"/>
            <a:ext cx="2142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</a:rPr>
              <a:t>Same as above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3BEF08-86E7-4E3B-9772-E4C5E64679B3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Théo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Trouillon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Complex embeddings for simple link prediction.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ICML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994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26990ED-DAB7-4132-B770-ED9287A755A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is not symmetric?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Eigen decomposition in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complex space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Corresponding score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is a real matrix, we take the real part of the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𝑑𝑖𝑎𝑔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26990ED-DAB7-4132-B770-ED9287A7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9B3C72D-A2F0-4DA1-96ED-C7B0192A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ComplEx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2AE55B-0533-46A8-B2E2-10FE8156CD92}"/>
                  </a:ext>
                </a:extLst>
              </p:cNvPr>
              <p:cNvSpPr txBox="1"/>
              <p:nvPr/>
            </p:nvSpPr>
            <p:spPr>
              <a:xfrm>
                <a:off x="9578789" y="2101335"/>
                <a:ext cx="1887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2AE55B-0533-46A8-B2E2-10FE8156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789" y="2101335"/>
                <a:ext cx="18870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C118CBB-51D4-41B6-A5EC-2FB690022002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Théo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Trouillon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Complex embeddings for simple link prediction.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ICML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6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4D01-0B83-498C-9DCB-D6A27ECA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RotatE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A219A2-B254-4C8D-91E9-7ECD54757005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Some common patterns behind relations</a:t>
                </a:r>
              </a:p>
              <a:p>
                <a:pPr lvl="1"/>
                <a:r>
                  <a:rPr lang="en-US" altLang="zh-CN" b="1" dirty="0"/>
                  <a:t>Symmetric/Antisymmetric</a:t>
                </a:r>
                <a:r>
                  <a:rPr lang="en-US" altLang="zh-CN" dirty="0"/>
                  <a:t>, e.g., marriage / filiation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b="1" dirty="0"/>
                  <a:t>Inverse</a:t>
                </a:r>
                <a:r>
                  <a:rPr lang="en-US" altLang="zh-CN" dirty="0"/>
                  <a:t>, e.g., husband &amp; wife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b="1" dirty="0"/>
                  <a:t>Composition</a:t>
                </a:r>
                <a:r>
                  <a:rPr lang="en-US" altLang="zh-CN" dirty="0"/>
                  <a:t>, e.g., my mother’s husband is my father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/>
                  <a:t>Question: What patterns can </a:t>
                </a:r>
                <a:r>
                  <a:rPr lang="en-US" altLang="zh-CN" sz="2800" dirty="0" err="1"/>
                  <a:t>TransE</a:t>
                </a:r>
                <a:r>
                  <a:rPr lang="en-US" altLang="zh-CN" sz="2800" dirty="0"/>
                  <a:t> model and infer?</a:t>
                </a:r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A219A2-B254-4C8D-91E9-7ECD54757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2101" b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B6DD26C-4117-4EE1-8D78-6BA92B97EB69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15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81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Hans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graphs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0000FF"/>
                </a:solidFill>
              </a:rPr>
              <a:t>heterogeneous</a:t>
            </a:r>
            <a:r>
              <a:rPr lang="zh-Hans" altLang="en-US" b="1" dirty="0">
                <a:solidFill>
                  <a:srgbClr val="0000FF"/>
                </a:solidFill>
              </a:rPr>
              <a:t> </a:t>
            </a:r>
            <a:r>
              <a:rPr lang="en-US" altLang="zh-Hans" dirty="0"/>
              <a:t>graphs</a:t>
            </a:r>
          </a:p>
          <a:p>
            <a:pPr lvl="1"/>
            <a:r>
              <a:rPr lang="en-US" altLang="zh-Hans" dirty="0"/>
              <a:t>Multiple</a:t>
            </a:r>
            <a:r>
              <a:rPr lang="zh-Hans" altLang="en-US" dirty="0"/>
              <a:t> </a:t>
            </a:r>
            <a:r>
              <a:rPr lang="en-US" altLang="zh-Hans" dirty="0"/>
              <a:t>types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relations</a:t>
            </a:r>
            <a:endParaRPr lang="en-US" dirty="0"/>
          </a:p>
          <a:p>
            <a:r>
              <a:rPr lang="en-US" dirty="0"/>
              <a:t>A set of facts represented as triplets</a:t>
            </a:r>
          </a:p>
          <a:p>
            <a:pPr lvl="1"/>
            <a:r>
              <a:rPr lang="en-US" dirty="0"/>
              <a:t>(head entity, relation, tail entity)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61" y="3898001"/>
            <a:ext cx="6773761" cy="2076806"/>
          </a:xfrm>
          <a:prstGeom prst="rect">
            <a:avLst/>
          </a:prstGeom>
        </p:spPr>
      </p:pic>
      <p:pic>
        <p:nvPicPr>
          <p:cNvPr id="1028" name="Picture 4" descr="Image result for knowledge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92" y="1027906"/>
            <a:ext cx="3428607" cy="25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knowledge graph reasoning">
            <a:extLst>
              <a:ext uri="{FF2B5EF4-FFF2-40B4-BE49-F238E27FC236}">
                <a16:creationId xmlns:a16="http://schemas.microsoft.com/office/drawing/2014/main" id="{5C9F2343-7947-7546-8976-758D0B9A2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1"/>
          <a:stretch/>
        </p:blipFill>
        <p:spPr bwMode="auto">
          <a:xfrm>
            <a:off x="639844" y="3898001"/>
            <a:ext cx="4610990" cy="20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7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22C61-6C9A-4E95-A46A-B5E1D85E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RotatE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B647E-B6A1-4846-858E-ECEA19CE7205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Represent entities as vectors in a complex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Define each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as an element-wise rotation from the head 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to the tail 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CN" dirty="0"/>
                  <a:t> is the element-wise multiplication, i.e. for every dimension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b="0" dirty="0"/>
              </a:p>
              <a:p>
                <a:r>
                  <a:rPr lang="en-US" altLang="zh-CN" b="0" dirty="0"/>
                  <a:t>Due to Euler’s formula,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can be rewritten as a phase angle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B647E-B6A1-4846-858E-ECEA19CE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E1D500D-53C7-4F25-908A-F049EEA46E48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05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FBB06F-9037-4E8D-A1A6-51051F223CD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Score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FBB06F-9037-4E8D-A1A6-51051F223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D33FC7A7-5624-477C-B610-ECC1F749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RotatE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FA18EC-5F44-40A0-9413-4B07A2746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88" y="2872655"/>
            <a:ext cx="6140824" cy="3304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E43295-C523-4F77-814B-BCA63227F352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33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DF05654-E869-4CE3-B685-A75297B0A3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relation r is </a:t>
                </a:r>
                <a:r>
                  <a:rPr lang="en-US" altLang="zh-CN" b="1" dirty="0"/>
                  <a:t>symmetric</a:t>
                </a:r>
                <a:r>
                  <a:rPr lang="en-US" altLang="zh-CN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altLang="zh-CN" dirty="0"/>
                  <a:t>, i.e.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e.g.,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), </a:t>
                </a:r>
                <a:r>
                  <a:rPr lang="en-US" altLang="zh-CN" dirty="0" err="1"/>
                  <a:t>RotatE</a:t>
                </a:r>
                <a:r>
                  <a:rPr lang="en-US" altLang="zh-CN" dirty="0"/>
                  <a:t> looks like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DF05654-E869-4CE3-B685-A75297B0A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63D8BAB-F5EC-4B9C-93CF-42E91DD7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the Relation Patterns with </a:t>
            </a:r>
            <a:r>
              <a:rPr lang="en-US" altLang="zh-CN" dirty="0" err="1"/>
              <a:t>RotatE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5DCB87-6CE8-4512-ADBF-C557451D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26" y="3732678"/>
            <a:ext cx="2743480" cy="25294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73228A-4A27-4940-B2C6-A2B93487D54F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244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53102AE-DF9B-4552-9E59-F45666DE8F2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 relation r is </a:t>
                </a:r>
                <a:r>
                  <a:rPr lang="en-US" altLang="zh-CN" b="1" dirty="0"/>
                  <a:t>antisymmetric</a:t>
                </a:r>
                <a:r>
                  <a:rPr lang="en-US" altLang="zh-CN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Two 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are </a:t>
                </a:r>
                <a:r>
                  <a:rPr lang="en-US" altLang="zh-CN" b="1" dirty="0"/>
                  <a:t>inverse</a:t>
                </a:r>
                <a:r>
                  <a:rPr lang="en-US" altLang="zh-CN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altLang="zh-CN" dirty="0"/>
                  <a:t>, i.e.,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is a </a:t>
                </a:r>
                <a:r>
                  <a:rPr lang="en-US" altLang="zh-CN" b="1" dirty="0"/>
                  <a:t>composition</a:t>
                </a:r>
                <a:r>
                  <a:rPr lang="en-US" altLang="zh-CN" dirty="0"/>
                  <a:t> of two 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 if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, i.e.,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53102AE-DF9B-4552-9E59-F45666DE8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5DAA8D9-E0F5-48B7-853C-D220F602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the Relation Patterns with </a:t>
            </a:r>
            <a:r>
              <a:rPr lang="en-US" altLang="zh-CN" dirty="0" err="1"/>
              <a:t>RotatE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013401-DC50-4C4E-BC55-E56FE7504B3C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93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1FC6DB-E237-4AA4-BD04-1C508154A6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4406153"/>
            <a:ext cx="10515600" cy="1770809"/>
          </a:xfrm>
        </p:spPr>
        <p:txBody>
          <a:bodyPr/>
          <a:lstStyle/>
          <a:p>
            <a:r>
              <a:rPr lang="en-US" altLang="zh-CN" dirty="0" err="1"/>
              <a:t>RotatE</a:t>
            </a:r>
            <a:r>
              <a:rPr lang="en-US" altLang="zh-CN" dirty="0"/>
              <a:t> is the first to model all four relation patterns.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8D8716-1D74-491D-BF70-CFBA009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 Patterns in Previous Methods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F82A03-294C-41F4-A6F9-8E8C4745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270"/>
            <a:ext cx="10515600" cy="21856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5134B-5817-4BE5-B746-2DA8E3F52D46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RotatE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Knowledge graph embedding by relational rotation in complex space.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472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EF702C3-01FC-4773-B3FF-999B3149793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Extend </a:t>
                </a:r>
                <a:r>
                  <a:rPr lang="en-US" altLang="zh-CN" dirty="0" err="1"/>
                  <a:t>RotatE</a:t>
                </a:r>
                <a:r>
                  <a:rPr lang="en-US" altLang="zh-CN" dirty="0"/>
                  <a:t> to quaternion space</a:t>
                </a:r>
              </a:p>
              <a:p>
                <a:r>
                  <a:rPr lang="en-US" altLang="zh-CN" dirty="0"/>
                  <a:t>Model relation with Hamilton product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𝑐𝑗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𝑞𝑖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𝑢𝑗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𝑣𝑘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EF702C3-01FC-4773-B3FF-999B3149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FAE4F52-C506-4AC3-AA22-896918BC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22930-D8E3-454E-A4B6-5B7AB706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2" y="3766452"/>
            <a:ext cx="4638676" cy="25454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C308A3-8F30-49B3-AE10-DFD7560A4506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Shuai Zhang, et al. Quaternion knowledge graph embeddings.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2019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276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CC9A4E3-F532-4444-97D1-CA90ABB56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Hamilton product is non-commutative, e.g.,</a:t>
            </a:r>
          </a:p>
          <a:p>
            <a:pPr lvl="1"/>
            <a:r>
              <a:rPr lang="en-US" altLang="zh-CN" sz="2800" dirty="0"/>
              <a:t>mother’s father = grandfather</a:t>
            </a:r>
          </a:p>
          <a:p>
            <a:pPr lvl="1"/>
            <a:r>
              <a:rPr lang="en-US" altLang="zh-CN" sz="2800" dirty="0"/>
              <a:t>father’s mother = grandmother</a:t>
            </a:r>
          </a:p>
          <a:p>
            <a:endParaRPr lang="en-US" altLang="zh-CN" dirty="0"/>
          </a:p>
          <a:p>
            <a:r>
              <a:rPr lang="en-US" altLang="zh-CN" dirty="0"/>
              <a:t>In </a:t>
            </a:r>
            <a:r>
              <a:rPr lang="en-US" altLang="zh-CN" dirty="0" err="1"/>
              <a:t>RotatE</a:t>
            </a:r>
            <a:r>
              <a:rPr lang="en-US" altLang="zh-CN" dirty="0"/>
              <a:t>, mother’s father is always modeled the same as father’s mother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314F7B1-B050-4FA0-95BD-F6840574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QuatE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C03BE6-E33B-4584-8272-CFD159A2ACBA}"/>
              </a:ext>
            </a:extLst>
          </p:cNvPr>
          <p:cNvSpPr txBox="1"/>
          <p:nvPr/>
        </p:nvSpPr>
        <p:spPr>
          <a:xfrm>
            <a:off x="838200" y="6154065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Shuai Zhang, et al. Quaternion knowledge graph embeddings.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2019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53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56B344-1B1E-4879-A811-13F135DC95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Graph Neural Networks</a:t>
            </a:r>
          </a:p>
          <a:p>
            <a:pPr lvl="1"/>
            <a:r>
              <a:rPr lang="en-US" altLang="zh-CN" sz="2800" dirty="0"/>
              <a:t>Learn to encode local graph structures for reasoning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7D31BB-61D2-44F9-A38B-7DF8BF30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Methods</a:t>
            </a:r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ED7DFB1-3BA8-412D-B675-787F12B9D272}"/>
              </a:ext>
            </a:extLst>
          </p:cNvPr>
          <p:cNvGrpSpPr/>
          <p:nvPr/>
        </p:nvGrpSpPr>
        <p:grpSpPr>
          <a:xfrm>
            <a:off x="2107111" y="2908123"/>
            <a:ext cx="8099672" cy="3124368"/>
            <a:chOff x="2107111" y="2890195"/>
            <a:chExt cx="8099672" cy="312436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18BFE8B-C57E-4580-AFE6-5594B9CFD541}"/>
                </a:ext>
              </a:extLst>
            </p:cNvPr>
            <p:cNvGrpSpPr/>
            <p:nvPr/>
          </p:nvGrpSpPr>
          <p:grpSpPr>
            <a:xfrm>
              <a:off x="7793282" y="2890195"/>
              <a:ext cx="2412886" cy="1372267"/>
              <a:chOff x="223316" y="209211"/>
              <a:chExt cx="2412886" cy="1372267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5E7DBDB3-292F-4651-9A89-3A9F91367060}"/>
                  </a:ext>
                </a:extLst>
              </p:cNvPr>
              <p:cNvSpPr/>
              <p:nvPr/>
            </p:nvSpPr>
            <p:spPr>
              <a:xfrm>
                <a:off x="1165262" y="209211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9E7F07D-4736-426B-B78B-EA35CA01A0E1}"/>
                  </a:ext>
                </a:extLst>
              </p:cNvPr>
              <p:cNvSpPr/>
              <p:nvPr/>
            </p:nvSpPr>
            <p:spPr>
              <a:xfrm>
                <a:off x="223316" y="218745"/>
                <a:ext cx="1470940" cy="1359745"/>
              </a:xfrm>
              <a:prstGeom prst="roundRect">
                <a:avLst>
                  <a:gd name="adj" fmla="val 29835"/>
                </a:avLst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AB50349-6233-413F-BAAD-68B16EC652E0}"/>
                  </a:ext>
                </a:extLst>
              </p:cNvPr>
              <p:cNvSpPr/>
              <p:nvPr/>
            </p:nvSpPr>
            <p:spPr>
              <a:xfrm>
                <a:off x="1297951" y="1177620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554E749-12F4-4E1F-87A1-2F2DC910E26E}"/>
                  </a:ext>
                </a:extLst>
              </p:cNvPr>
              <p:cNvCxnSpPr>
                <a:cxnSpLocks/>
                <a:stCxn id="22" idx="5"/>
                <a:endCxn id="7" idx="1"/>
              </p:cNvCxnSpPr>
              <p:nvPr/>
            </p:nvCxnSpPr>
            <p:spPr>
              <a:xfrm>
                <a:off x="1076428" y="970862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4B08640-808E-446A-BCFD-D04805BB5F30}"/>
                  </a:ext>
                </a:extLst>
              </p:cNvPr>
              <p:cNvSpPr/>
              <p:nvPr/>
            </p:nvSpPr>
            <p:spPr>
              <a:xfrm>
                <a:off x="431452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266F4A4-C6C8-405F-A14E-044BAF99CD8F}"/>
                  </a:ext>
                </a:extLst>
              </p:cNvPr>
              <p:cNvSpPr/>
              <p:nvPr/>
            </p:nvSpPr>
            <p:spPr>
              <a:xfrm>
                <a:off x="425611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208EF1E-4BD1-4FBB-9FC4-653FEBEEEDD0}"/>
                  </a:ext>
                </a:extLst>
              </p:cNvPr>
              <p:cNvSpPr/>
              <p:nvPr/>
            </p:nvSpPr>
            <p:spPr>
              <a:xfrm>
                <a:off x="2224165" y="3892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6465AAA-4237-4A8A-9F3A-BC39CB5E1902}"/>
                  </a:ext>
                </a:extLst>
              </p:cNvPr>
              <p:cNvSpPr/>
              <p:nvPr/>
            </p:nvSpPr>
            <p:spPr>
              <a:xfrm>
                <a:off x="2224165" y="1167624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170C0FE-1530-44DF-8D6E-3BA97C4F736C}"/>
                  </a:ext>
                </a:extLst>
              </p:cNvPr>
              <p:cNvCxnSpPr>
                <a:cxnSpLocks/>
                <a:stCxn id="9" idx="5"/>
                <a:endCxn id="22" idx="1"/>
              </p:cNvCxnSpPr>
              <p:nvPr/>
            </p:nvCxnSpPr>
            <p:spPr>
              <a:xfrm>
                <a:off x="627725" y="585572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EEAFBE7-E8E9-4B27-A442-FB9B3488A507}"/>
                  </a:ext>
                </a:extLst>
              </p:cNvPr>
              <p:cNvCxnSpPr>
                <a:cxnSpLocks/>
                <a:stCxn id="10" idx="7"/>
                <a:endCxn id="22" idx="3"/>
              </p:cNvCxnSpPr>
              <p:nvPr/>
            </p:nvCxnSpPr>
            <p:spPr>
              <a:xfrm flipV="1">
                <a:off x="621884" y="970862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B1B7562-2EF8-4216-A750-250E8B856C3A}"/>
                  </a:ext>
                </a:extLst>
              </p:cNvPr>
              <p:cNvCxnSpPr>
                <a:cxnSpLocks/>
                <a:stCxn id="23" idx="7"/>
                <a:endCxn id="11" idx="3"/>
              </p:cNvCxnSpPr>
              <p:nvPr/>
            </p:nvCxnSpPr>
            <p:spPr>
              <a:xfrm flipV="1">
                <a:off x="1962112" y="585572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3A5D578-DB33-4422-97D1-8DA38E523659}"/>
                  </a:ext>
                </a:extLst>
              </p:cNvPr>
              <p:cNvCxnSpPr>
                <a:cxnSpLocks/>
                <a:stCxn id="12" idx="1"/>
                <a:endCxn id="23" idx="5"/>
              </p:cNvCxnSpPr>
              <p:nvPr/>
            </p:nvCxnSpPr>
            <p:spPr>
              <a:xfrm flipH="1" flipV="1">
                <a:off x="1962112" y="970862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134DC0C-4962-41A0-AB88-A96F0C2D5EF1}"/>
                  </a:ext>
                </a:extLst>
              </p:cNvPr>
              <p:cNvCxnSpPr>
                <a:cxnSpLocks/>
                <a:stCxn id="7" idx="7"/>
                <a:endCxn id="23" idx="3"/>
              </p:cNvCxnSpPr>
              <p:nvPr/>
            </p:nvCxnSpPr>
            <p:spPr>
              <a:xfrm flipV="1">
                <a:off x="1494224" y="970862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DC1F614-E468-404A-88EE-71C58F755917}"/>
                  </a:ext>
                </a:extLst>
              </p:cNvPr>
              <p:cNvCxnSpPr>
                <a:cxnSpLocks/>
                <a:stCxn id="11" idx="7"/>
              </p:cNvCxnSpPr>
              <p:nvPr/>
            </p:nvCxnSpPr>
            <p:spPr>
              <a:xfrm flipV="1">
                <a:off x="2420438" y="231269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3DBC1AE-9206-4B32-8996-292D322F86CE}"/>
                  </a:ext>
                </a:extLst>
              </p:cNvPr>
              <p:cNvCxnSpPr>
                <a:cxnSpLocks/>
                <a:stCxn id="12" idx="5"/>
              </p:cNvCxnSpPr>
              <p:nvPr/>
            </p:nvCxnSpPr>
            <p:spPr>
              <a:xfrm>
                <a:off x="2420438" y="1363897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9442187-E9D7-4B2B-9E49-4309EF1BFC6A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243522" y="1363897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D615521-248B-48C6-8CFC-1FD3598D723F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243522" y="231269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A568944-8421-46E2-8677-50A00011AE45}"/>
                  </a:ext>
                </a:extLst>
              </p:cNvPr>
              <p:cNvSpPr/>
              <p:nvPr/>
            </p:nvSpPr>
            <p:spPr>
              <a:xfrm>
                <a:off x="880155" y="774589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2DFB7C6-1B36-40FE-81F2-9134B5330C97}"/>
                  </a:ext>
                </a:extLst>
              </p:cNvPr>
              <p:cNvSpPr/>
              <p:nvPr/>
            </p:nvSpPr>
            <p:spPr>
              <a:xfrm>
                <a:off x="1765839" y="774589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36A7341-14F2-4ECA-AD89-C1C4C20E4D65}"/>
                </a:ext>
              </a:extLst>
            </p:cNvPr>
            <p:cNvGrpSpPr/>
            <p:nvPr/>
          </p:nvGrpSpPr>
          <p:grpSpPr>
            <a:xfrm>
              <a:off x="7793897" y="4651830"/>
              <a:ext cx="2412886" cy="1362733"/>
              <a:chOff x="8524540" y="3547472"/>
              <a:chExt cx="2412886" cy="1362733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954B912-A42F-40A7-A196-511EEBDC8061}"/>
                  </a:ext>
                </a:extLst>
              </p:cNvPr>
              <p:cNvSpPr/>
              <p:nvPr/>
            </p:nvSpPr>
            <p:spPr>
              <a:xfrm>
                <a:off x="8524540" y="3547472"/>
                <a:ext cx="2404362" cy="1359745"/>
              </a:xfrm>
              <a:prstGeom prst="roundRect">
                <a:avLst>
                  <a:gd name="adj" fmla="val 34049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4034108-5104-4515-A65D-D170A5569F10}"/>
                  </a:ext>
                </a:extLst>
              </p:cNvPr>
              <p:cNvSpPr/>
              <p:nvPr/>
            </p:nvSpPr>
            <p:spPr>
              <a:xfrm>
                <a:off x="9599175" y="4506347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EA565D8-088F-4077-A456-81B65184657E}"/>
                  </a:ext>
                </a:extLst>
              </p:cNvPr>
              <p:cNvCxnSpPr>
                <a:cxnSpLocks/>
                <a:stCxn id="41" idx="5"/>
                <a:endCxn id="26" idx="1"/>
              </p:cNvCxnSpPr>
              <p:nvPr/>
            </p:nvCxnSpPr>
            <p:spPr>
              <a:xfrm>
                <a:off x="9377652" y="4299589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F7F18D2-1B16-48AE-BCB9-A36E3B5B0E1C}"/>
                  </a:ext>
                </a:extLst>
              </p:cNvPr>
              <p:cNvSpPr/>
              <p:nvPr/>
            </p:nvSpPr>
            <p:spPr>
              <a:xfrm>
                <a:off x="8732676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714A8A1-6CE1-43BA-8ED1-0D7BDB90A9FD}"/>
                  </a:ext>
                </a:extLst>
              </p:cNvPr>
              <p:cNvSpPr/>
              <p:nvPr/>
            </p:nvSpPr>
            <p:spPr>
              <a:xfrm>
                <a:off x="8726835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5BCA1B4-C8AA-4E66-BA60-3CADF47AC6B9}"/>
                  </a:ext>
                </a:extLst>
              </p:cNvPr>
              <p:cNvSpPr/>
              <p:nvPr/>
            </p:nvSpPr>
            <p:spPr>
              <a:xfrm>
                <a:off x="10525389" y="3718026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6EC9CD7-4335-4E3C-992F-440FD429C551}"/>
                  </a:ext>
                </a:extLst>
              </p:cNvPr>
              <p:cNvSpPr/>
              <p:nvPr/>
            </p:nvSpPr>
            <p:spPr>
              <a:xfrm>
                <a:off x="10525389" y="4496351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46A6EB2-F151-415A-BDFA-656C5F08F12F}"/>
                  </a:ext>
                </a:extLst>
              </p:cNvPr>
              <p:cNvCxnSpPr>
                <a:cxnSpLocks/>
                <a:stCxn id="28" idx="5"/>
                <a:endCxn id="41" idx="1"/>
              </p:cNvCxnSpPr>
              <p:nvPr/>
            </p:nvCxnSpPr>
            <p:spPr>
              <a:xfrm>
                <a:off x="8928949" y="3914299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8C04482-768D-4FCC-97C1-ABE4EE27938A}"/>
                  </a:ext>
                </a:extLst>
              </p:cNvPr>
              <p:cNvCxnSpPr>
                <a:cxnSpLocks/>
                <a:stCxn id="29" idx="7"/>
                <a:endCxn id="41" idx="3"/>
              </p:cNvCxnSpPr>
              <p:nvPr/>
            </p:nvCxnSpPr>
            <p:spPr>
              <a:xfrm flipV="1">
                <a:off x="8923108" y="4299589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5D15971-EB3C-413F-90E1-2D2D20C5FB85}"/>
                  </a:ext>
                </a:extLst>
              </p:cNvPr>
              <p:cNvCxnSpPr>
                <a:cxnSpLocks/>
                <a:stCxn id="42" idx="7"/>
                <a:endCxn id="30" idx="3"/>
              </p:cNvCxnSpPr>
              <p:nvPr/>
            </p:nvCxnSpPr>
            <p:spPr>
              <a:xfrm flipV="1">
                <a:off x="10263336" y="3914299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9CDC2DB-C6BF-4A32-86C5-6CE27D471DB9}"/>
                  </a:ext>
                </a:extLst>
              </p:cNvPr>
              <p:cNvCxnSpPr>
                <a:cxnSpLocks/>
                <a:stCxn id="31" idx="1"/>
                <a:endCxn id="42" idx="5"/>
              </p:cNvCxnSpPr>
              <p:nvPr/>
            </p:nvCxnSpPr>
            <p:spPr>
              <a:xfrm flipH="1" flipV="1">
                <a:off x="10263336" y="4299589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7112F40-ACA7-46BB-B38C-804E78D6E0D4}"/>
                  </a:ext>
                </a:extLst>
              </p:cNvPr>
              <p:cNvCxnSpPr>
                <a:cxnSpLocks/>
                <a:stCxn id="26" idx="7"/>
                <a:endCxn id="42" idx="3"/>
              </p:cNvCxnSpPr>
              <p:nvPr/>
            </p:nvCxnSpPr>
            <p:spPr>
              <a:xfrm flipV="1">
                <a:off x="9795448" y="4299589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2E12FE9-7424-4C4A-B268-2AC9A5575299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 flipV="1">
                <a:off x="10721662" y="3559996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3A24008-C562-4D43-9807-D0225F947C89}"/>
                  </a:ext>
                </a:extLst>
              </p:cNvPr>
              <p:cNvCxnSpPr>
                <a:cxnSpLocks/>
                <a:stCxn id="31" idx="5"/>
              </p:cNvCxnSpPr>
              <p:nvPr/>
            </p:nvCxnSpPr>
            <p:spPr>
              <a:xfrm>
                <a:off x="10721662" y="4692624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87EC691-BD14-4C23-A356-3382E85F6B04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8544746" y="4692624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D5E70C6-A238-4796-BA9F-874AEF4C223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>
                <a:off x="8544746" y="3559996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E6596912-CD89-4F35-89F7-43B5FA2A145D}"/>
                  </a:ext>
                </a:extLst>
              </p:cNvPr>
              <p:cNvSpPr/>
              <p:nvPr/>
            </p:nvSpPr>
            <p:spPr>
              <a:xfrm>
                <a:off x="9181379" y="4103316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01D8904-B1C3-48FB-9587-121759E6D9B5}"/>
                  </a:ext>
                </a:extLst>
              </p:cNvPr>
              <p:cNvSpPr/>
              <p:nvPr/>
            </p:nvSpPr>
            <p:spPr>
              <a:xfrm>
                <a:off x="10067063" y="4103316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F455412-C846-4705-BAF3-E475560CCC13}"/>
                </a:ext>
              </a:extLst>
            </p:cNvPr>
            <p:cNvGrpSpPr/>
            <p:nvPr/>
          </p:nvGrpSpPr>
          <p:grpSpPr>
            <a:xfrm>
              <a:off x="2107111" y="3792744"/>
              <a:ext cx="2392680" cy="1350209"/>
              <a:chOff x="4872723" y="1558048"/>
              <a:chExt cx="2392680" cy="1350209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8ACA2DF-32D6-492E-A05D-5A41B1ECFE15}"/>
                  </a:ext>
                </a:extLst>
              </p:cNvPr>
              <p:cNvSpPr/>
              <p:nvPr/>
            </p:nvSpPr>
            <p:spPr>
              <a:xfrm>
                <a:off x="5927152" y="2504399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D8974D2-02C0-4F12-BF3D-EEDA3FC4372E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5739304" y="2216342"/>
                <a:ext cx="655736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87A128B-4C72-4196-BE71-667337F6B942}"/>
                  </a:ext>
                </a:extLst>
              </p:cNvPr>
              <p:cNvCxnSpPr>
                <a:cxnSpLocks/>
                <a:stCxn id="61" idx="5"/>
                <a:endCxn id="44" idx="1"/>
              </p:cNvCxnSpPr>
              <p:nvPr/>
            </p:nvCxnSpPr>
            <p:spPr>
              <a:xfrm>
                <a:off x="5705629" y="2297641"/>
                <a:ext cx="255198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7480FC2-9F3A-4E34-B4B4-87AA527714B6}"/>
                  </a:ext>
                </a:extLst>
              </p:cNvPr>
              <p:cNvSpPr/>
              <p:nvPr/>
            </p:nvSpPr>
            <p:spPr>
              <a:xfrm>
                <a:off x="5060653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A57EAAA-F5D4-4C84-87B3-888664FAD106}"/>
                  </a:ext>
                </a:extLst>
              </p:cNvPr>
              <p:cNvSpPr/>
              <p:nvPr/>
            </p:nvSpPr>
            <p:spPr>
              <a:xfrm>
                <a:off x="5054812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7D6A2C67-7D33-4533-ABAD-62E2ED82342B}"/>
                  </a:ext>
                </a:extLst>
              </p:cNvPr>
              <p:cNvSpPr/>
              <p:nvPr/>
            </p:nvSpPr>
            <p:spPr>
              <a:xfrm>
                <a:off x="6853366" y="1716078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F64AF8E-E997-4626-9F7A-69722EC893C8}"/>
                  </a:ext>
                </a:extLst>
              </p:cNvPr>
              <p:cNvSpPr/>
              <p:nvPr/>
            </p:nvSpPr>
            <p:spPr>
              <a:xfrm>
                <a:off x="6853366" y="2494403"/>
                <a:ext cx="229948" cy="2299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42CD2ABE-6EC9-4D76-BAE2-742BCECDBB50}"/>
                  </a:ext>
                </a:extLst>
              </p:cNvPr>
              <p:cNvCxnSpPr>
                <a:cxnSpLocks/>
                <a:stCxn id="47" idx="5"/>
                <a:endCxn id="61" idx="1"/>
              </p:cNvCxnSpPr>
              <p:nvPr/>
            </p:nvCxnSpPr>
            <p:spPr>
              <a:xfrm>
                <a:off x="5256926" y="1912351"/>
                <a:ext cx="286105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257E196-E1AF-41E1-A581-316410496EA8}"/>
                  </a:ext>
                </a:extLst>
              </p:cNvPr>
              <p:cNvCxnSpPr>
                <a:cxnSpLocks/>
                <a:stCxn id="48" idx="7"/>
                <a:endCxn id="61" idx="3"/>
              </p:cNvCxnSpPr>
              <p:nvPr/>
            </p:nvCxnSpPr>
            <p:spPr>
              <a:xfrm flipV="1">
                <a:off x="5251085" y="2297641"/>
                <a:ext cx="291947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899B7E1-6920-4472-9F88-86CB191BE444}"/>
                  </a:ext>
                </a:extLst>
              </p:cNvPr>
              <p:cNvCxnSpPr>
                <a:cxnSpLocks/>
                <a:stCxn id="62" idx="7"/>
                <a:endCxn id="49" idx="3"/>
              </p:cNvCxnSpPr>
              <p:nvPr/>
            </p:nvCxnSpPr>
            <p:spPr>
              <a:xfrm flipV="1">
                <a:off x="6591313" y="1912351"/>
                <a:ext cx="295728" cy="22269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BDCEB60-640A-4B0B-B360-8D7B78BF67F1}"/>
                  </a:ext>
                </a:extLst>
              </p:cNvPr>
              <p:cNvCxnSpPr>
                <a:cxnSpLocks/>
                <a:stCxn id="50" idx="1"/>
                <a:endCxn id="62" idx="5"/>
              </p:cNvCxnSpPr>
              <p:nvPr/>
            </p:nvCxnSpPr>
            <p:spPr>
              <a:xfrm flipH="1" flipV="1">
                <a:off x="6591313" y="2297641"/>
                <a:ext cx="295728" cy="23043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61E65E5-DF1A-417A-A9EE-25A92E87BD1B}"/>
                  </a:ext>
                </a:extLst>
              </p:cNvPr>
              <p:cNvCxnSpPr>
                <a:cxnSpLocks/>
                <a:stCxn id="44" idx="7"/>
                <a:endCxn id="62" idx="3"/>
              </p:cNvCxnSpPr>
              <p:nvPr/>
            </p:nvCxnSpPr>
            <p:spPr>
              <a:xfrm flipV="1">
                <a:off x="6123425" y="2297641"/>
                <a:ext cx="305290" cy="24043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81DDB86-0829-45F6-A10B-7284C43E2228}"/>
                  </a:ext>
                </a:extLst>
              </p:cNvPr>
              <p:cNvCxnSpPr>
                <a:cxnSpLocks/>
                <a:stCxn id="49" idx="7"/>
              </p:cNvCxnSpPr>
              <p:nvPr/>
            </p:nvCxnSpPr>
            <p:spPr>
              <a:xfrm flipV="1">
                <a:off x="7049639" y="1558048"/>
                <a:ext cx="215764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4428388C-A7B3-450B-9C29-C9588D0A6FAE}"/>
                  </a:ext>
                </a:extLst>
              </p:cNvPr>
              <p:cNvCxnSpPr>
                <a:cxnSpLocks/>
                <a:stCxn id="50" idx="5"/>
              </p:cNvCxnSpPr>
              <p:nvPr/>
            </p:nvCxnSpPr>
            <p:spPr>
              <a:xfrm>
                <a:off x="7049639" y="2690676"/>
                <a:ext cx="215764" cy="1631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417FA223-EBB4-425C-8972-83ED9088B505}"/>
                  </a:ext>
                </a:extLst>
              </p:cNvPr>
              <p:cNvCxnSpPr>
                <a:cxnSpLocks/>
                <a:endCxn id="48" idx="3"/>
              </p:cNvCxnSpPr>
              <p:nvPr/>
            </p:nvCxnSpPr>
            <p:spPr>
              <a:xfrm flipV="1">
                <a:off x="4872723" y="2690676"/>
                <a:ext cx="215764" cy="21758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D21982D-5181-481B-875B-DAF45171CC9A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>
                <a:off x="4872723" y="1558048"/>
                <a:ext cx="221605" cy="19170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C821E057-6F2E-406D-9F28-42EAA33BF609}"/>
                  </a:ext>
                </a:extLst>
              </p:cNvPr>
              <p:cNvSpPr txBox="1"/>
              <p:nvPr/>
            </p:nvSpPr>
            <p:spPr>
              <a:xfrm>
                <a:off x="5768882" y="1697477"/>
                <a:ext cx="5965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ym typeface="Wingdings" panose="05000000000000000000" pitchFamily="2" charset="2"/>
                  </a:rPr>
                  <a:t>?</a:t>
                </a:r>
                <a:endParaRPr lang="zh-CN" altLang="en-US" sz="2800" dirty="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26A693D-8F80-4357-B8F2-88024EB208BC}"/>
                  </a:ext>
                </a:extLst>
              </p:cNvPr>
              <p:cNvSpPr/>
              <p:nvPr/>
            </p:nvSpPr>
            <p:spPr>
              <a:xfrm>
                <a:off x="5509356" y="2101368"/>
                <a:ext cx="229948" cy="229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9E676A6-C010-49AC-A47D-41628A7CF63E}"/>
                  </a:ext>
                </a:extLst>
              </p:cNvPr>
              <p:cNvSpPr/>
              <p:nvPr/>
            </p:nvSpPr>
            <p:spPr>
              <a:xfrm>
                <a:off x="6395040" y="2101368"/>
                <a:ext cx="229948" cy="22994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364F494-EF98-4638-B13D-8C47D6F3E053}"/>
                </a:ext>
              </a:extLst>
            </p:cNvPr>
            <p:cNvCxnSpPr/>
            <p:nvPr/>
          </p:nvCxnSpPr>
          <p:spPr>
            <a:xfrm>
              <a:off x="5502091" y="4451038"/>
              <a:ext cx="1205753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003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13A6D8-B761-4020-A542-E8BF5510E77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Represent </a:t>
                </a:r>
                <a:r>
                  <a:rPr lang="en-US" altLang="zh-CN" b="1" dirty="0"/>
                  <a:t>each entity</a:t>
                </a:r>
                <a:r>
                  <a:rPr lang="en-US" altLang="zh-CN" dirty="0"/>
                  <a:t> by encoding its neighborhood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Score each link with embedding score functions</a:t>
                </a:r>
              </a:p>
              <a:p>
                <a:pPr lvl="1"/>
                <a:r>
                  <a:rPr lang="en-US" altLang="zh-CN" sz="2800" dirty="0"/>
                  <a:t>e.g. </a:t>
                </a:r>
                <a:r>
                  <a:rPr lang="en-US" altLang="zh-CN" sz="2800" dirty="0" err="1"/>
                  <a:t>TransE</a:t>
                </a:r>
                <a:r>
                  <a:rPr lang="en-US" altLang="zh-CN" sz="2800" dirty="0"/>
                  <a:t>, </a:t>
                </a:r>
                <a:r>
                  <a:rPr lang="en-US" altLang="zh-CN" sz="2800" dirty="0" err="1"/>
                  <a:t>DistMult</a:t>
                </a:r>
                <a:r>
                  <a:rPr lang="en-US" altLang="zh-CN" sz="2800" dirty="0"/>
                  <a:t>, </a:t>
                </a:r>
                <a:r>
                  <a:rPr lang="en-US" altLang="zh-CN" sz="2800" dirty="0" err="1"/>
                  <a:t>ComplEx</a:t>
                </a:r>
                <a:r>
                  <a:rPr lang="en-US" altLang="zh-CN" sz="2800" dirty="0"/>
                  <a:t>, </a:t>
                </a:r>
                <a:r>
                  <a:rPr lang="en-US" altLang="zh-CN" sz="2800" dirty="0" err="1"/>
                  <a:t>RotatE</a:t>
                </a:r>
                <a:r>
                  <a:rPr lang="en-US" altLang="zh-CN" sz="2800" dirty="0"/>
                  <a:t>, 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13A6D8-B761-4020-A542-E8BF5510E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211D2BD-A9A8-46F0-8332-D2131F9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RGCN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59186F-DF91-4295-8B86-1BA4DED36518}"/>
              </a:ext>
            </a:extLst>
          </p:cNvPr>
          <p:cNvGrpSpPr/>
          <p:nvPr/>
        </p:nvGrpSpPr>
        <p:grpSpPr>
          <a:xfrm>
            <a:off x="8861859" y="3954419"/>
            <a:ext cx="2412886" cy="1372267"/>
            <a:chOff x="223316" y="209211"/>
            <a:chExt cx="2412886" cy="1372267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D81BDDB-7544-443C-9F58-5E36A0403C22}"/>
                </a:ext>
              </a:extLst>
            </p:cNvPr>
            <p:cNvSpPr/>
            <p:nvPr/>
          </p:nvSpPr>
          <p:spPr>
            <a:xfrm>
              <a:off x="1165262" y="209211"/>
              <a:ext cx="1470940" cy="1359745"/>
            </a:xfrm>
            <a:prstGeom prst="roundRect">
              <a:avLst>
                <a:gd name="adj" fmla="val 29835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DC240653-57F5-4896-A3CD-B3B43064B447}"/>
                </a:ext>
              </a:extLst>
            </p:cNvPr>
            <p:cNvSpPr/>
            <p:nvPr/>
          </p:nvSpPr>
          <p:spPr>
            <a:xfrm>
              <a:off x="223316" y="218745"/>
              <a:ext cx="1470940" cy="1359745"/>
            </a:xfrm>
            <a:prstGeom prst="roundRect">
              <a:avLst>
                <a:gd name="adj" fmla="val 2983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717044-844E-4807-B9AD-E279D97998E5}"/>
                </a:ext>
              </a:extLst>
            </p:cNvPr>
            <p:cNvSpPr/>
            <p:nvPr/>
          </p:nvSpPr>
          <p:spPr>
            <a:xfrm>
              <a:off x="1297951" y="1177620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A54D527-632D-4BD8-9708-D43312A7B864}"/>
                </a:ext>
              </a:extLst>
            </p:cNvPr>
            <p:cNvCxnSpPr>
              <a:cxnSpLocks/>
              <a:stCxn id="63" idx="5"/>
              <a:endCxn id="48" idx="1"/>
            </p:cNvCxnSpPr>
            <p:nvPr/>
          </p:nvCxnSpPr>
          <p:spPr>
            <a:xfrm>
              <a:off x="1076428" y="970862"/>
              <a:ext cx="255198" cy="24043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A21FA2B-02F9-4508-AAA7-5599A9E2072E}"/>
                </a:ext>
              </a:extLst>
            </p:cNvPr>
            <p:cNvSpPr/>
            <p:nvPr/>
          </p:nvSpPr>
          <p:spPr>
            <a:xfrm>
              <a:off x="431452" y="389299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2DB2350-1BE0-421C-9246-3B7ECB6BC3EE}"/>
                </a:ext>
              </a:extLst>
            </p:cNvPr>
            <p:cNvSpPr/>
            <p:nvPr/>
          </p:nvSpPr>
          <p:spPr>
            <a:xfrm>
              <a:off x="425611" y="1167624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A7EF976-2036-47BC-81FE-F3A1CA5C7521}"/>
                </a:ext>
              </a:extLst>
            </p:cNvPr>
            <p:cNvSpPr/>
            <p:nvPr/>
          </p:nvSpPr>
          <p:spPr>
            <a:xfrm>
              <a:off x="2224165" y="389299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0D7BA83-6284-499F-9440-C04E6512EE91}"/>
                </a:ext>
              </a:extLst>
            </p:cNvPr>
            <p:cNvSpPr/>
            <p:nvPr/>
          </p:nvSpPr>
          <p:spPr>
            <a:xfrm>
              <a:off x="2224165" y="1167624"/>
              <a:ext cx="229948" cy="2299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CC8FE45-FA79-4747-9904-C39717F8AF80}"/>
                </a:ext>
              </a:extLst>
            </p:cNvPr>
            <p:cNvCxnSpPr>
              <a:cxnSpLocks/>
              <a:stCxn id="50" idx="5"/>
              <a:endCxn id="63" idx="1"/>
            </p:cNvCxnSpPr>
            <p:nvPr/>
          </p:nvCxnSpPr>
          <p:spPr>
            <a:xfrm>
              <a:off x="627725" y="585572"/>
              <a:ext cx="286105" cy="22269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84271D8-1701-461C-93B3-D8212127BB68}"/>
                </a:ext>
              </a:extLst>
            </p:cNvPr>
            <p:cNvCxnSpPr>
              <a:cxnSpLocks/>
              <a:stCxn id="51" idx="7"/>
              <a:endCxn id="63" idx="3"/>
            </p:cNvCxnSpPr>
            <p:nvPr/>
          </p:nvCxnSpPr>
          <p:spPr>
            <a:xfrm flipV="1">
              <a:off x="621884" y="970862"/>
              <a:ext cx="291947" cy="23043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B585902-A28E-442E-A9D0-5EBA42257AEF}"/>
                </a:ext>
              </a:extLst>
            </p:cNvPr>
            <p:cNvCxnSpPr>
              <a:cxnSpLocks/>
              <a:stCxn id="64" idx="7"/>
              <a:endCxn id="52" idx="3"/>
            </p:cNvCxnSpPr>
            <p:nvPr/>
          </p:nvCxnSpPr>
          <p:spPr>
            <a:xfrm flipV="1">
              <a:off x="1962112" y="585572"/>
              <a:ext cx="295728" cy="22269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08DA904-CB34-46BB-A5C5-BDE4C88E94F8}"/>
                </a:ext>
              </a:extLst>
            </p:cNvPr>
            <p:cNvCxnSpPr>
              <a:cxnSpLocks/>
              <a:stCxn id="53" idx="1"/>
              <a:endCxn id="64" idx="5"/>
            </p:cNvCxnSpPr>
            <p:nvPr/>
          </p:nvCxnSpPr>
          <p:spPr>
            <a:xfrm flipH="1" flipV="1">
              <a:off x="1962112" y="970862"/>
              <a:ext cx="295728" cy="23043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37E3D89-A46D-42FD-9EAC-7C4FD29FA122}"/>
                </a:ext>
              </a:extLst>
            </p:cNvPr>
            <p:cNvCxnSpPr>
              <a:cxnSpLocks/>
              <a:stCxn id="48" idx="7"/>
              <a:endCxn id="64" idx="3"/>
            </p:cNvCxnSpPr>
            <p:nvPr/>
          </p:nvCxnSpPr>
          <p:spPr>
            <a:xfrm flipV="1">
              <a:off x="1494224" y="970862"/>
              <a:ext cx="305290" cy="24043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A481048-1685-4EF5-BE21-922F476E1E0B}"/>
                </a:ext>
              </a:extLst>
            </p:cNvPr>
            <p:cNvCxnSpPr>
              <a:cxnSpLocks/>
              <a:stCxn id="52" idx="7"/>
            </p:cNvCxnSpPr>
            <p:nvPr/>
          </p:nvCxnSpPr>
          <p:spPr>
            <a:xfrm flipV="1">
              <a:off x="2420438" y="231269"/>
              <a:ext cx="215764" cy="1917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4C2F48C-0A89-4CE8-A9B4-000BDF23D112}"/>
                </a:ext>
              </a:extLst>
            </p:cNvPr>
            <p:cNvCxnSpPr>
              <a:cxnSpLocks/>
              <a:stCxn id="53" idx="5"/>
            </p:cNvCxnSpPr>
            <p:nvPr/>
          </p:nvCxnSpPr>
          <p:spPr>
            <a:xfrm>
              <a:off x="2420438" y="1363897"/>
              <a:ext cx="215764" cy="16311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F2D0FDA4-634B-4EC2-B006-A04703D9000D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V="1">
              <a:off x="243522" y="1363897"/>
              <a:ext cx="215764" cy="21758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7AF5F402-E0A5-41E4-9231-2A78C6C5D7AE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43522" y="231269"/>
              <a:ext cx="221605" cy="1917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891E4CF-8F0D-4A78-AD29-CB8EA96BC0BF}"/>
                </a:ext>
              </a:extLst>
            </p:cNvPr>
            <p:cNvSpPr/>
            <p:nvPr/>
          </p:nvSpPr>
          <p:spPr>
            <a:xfrm>
              <a:off x="880155" y="774589"/>
              <a:ext cx="229948" cy="2299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515B34C-42C1-498C-94BD-D498C233F1C2}"/>
                </a:ext>
              </a:extLst>
            </p:cNvPr>
            <p:cNvSpPr/>
            <p:nvPr/>
          </p:nvSpPr>
          <p:spPr>
            <a:xfrm>
              <a:off x="1765839" y="774589"/>
              <a:ext cx="229948" cy="2299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1CFEC37-797C-4766-AD6E-75CB4630BFED}"/>
              </a:ext>
            </a:extLst>
          </p:cNvPr>
          <p:cNvSpPr txBox="1"/>
          <p:nvPr/>
        </p:nvSpPr>
        <p:spPr>
          <a:xfrm>
            <a:off x="838199" y="5944257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Michael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Schlichtkrull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Modeling relational data with graph convolutional networks.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 European semantic web conference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29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5089CEC3-8D74-4E08-B58F-602F4304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61" y="3961762"/>
            <a:ext cx="8117678" cy="2350138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748B8FE-CD69-4F10-A251-67C212ECFD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Represent </a:t>
            </a:r>
            <a:r>
              <a:rPr lang="en-US" altLang="zh-CN" b="1" dirty="0"/>
              <a:t>each link</a:t>
            </a:r>
            <a:r>
              <a:rPr lang="en-US" altLang="zh-CN" dirty="0"/>
              <a:t> by encoding its </a:t>
            </a:r>
            <a:r>
              <a:rPr lang="en-US" altLang="zh-CN" dirty="0" err="1"/>
              <a:t>surrouding</a:t>
            </a:r>
            <a:r>
              <a:rPr lang="en-US" altLang="zh-CN" dirty="0"/>
              <a:t> subgraph</a:t>
            </a:r>
          </a:p>
          <a:p>
            <a:pPr lvl="1"/>
            <a:r>
              <a:rPr lang="en-US" altLang="zh-CN" sz="2800" dirty="0"/>
              <a:t>Extract a subgraph for each link</a:t>
            </a:r>
          </a:p>
          <a:p>
            <a:pPr lvl="1"/>
            <a:r>
              <a:rPr lang="en-US" altLang="zh-CN" sz="2800" dirty="0"/>
              <a:t>Apply node labeling to the subgraph based on distance to head / tail entities</a:t>
            </a:r>
          </a:p>
          <a:p>
            <a:pPr lvl="1"/>
            <a:r>
              <a:rPr lang="en-US" altLang="zh-CN" sz="2800" dirty="0"/>
              <a:t>Apply RGCN and average pooling to predict the score</a:t>
            </a:r>
            <a:endParaRPr lang="zh-CN" altLang="en-US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638ECD9-8CFD-4557-A5C8-CC5F192C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GraIL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D2FA0-8029-4CA0-830D-04761865718A}"/>
              </a:ext>
            </a:extLst>
          </p:cNvPr>
          <p:cNvSpPr txBox="1"/>
          <p:nvPr/>
        </p:nvSpPr>
        <p:spPr>
          <a:xfrm>
            <a:off x="838199" y="6128923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Komal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Teru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Etienne Denis, and Will Hamilton. Inductive relation prediction by subgraph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ICML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19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1B9-DD80-AF4F-9C7F-FEBDF9B6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E-commerce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F9DB-75C1-E64C-A69E-46EC9FACA0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Suggest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9A64E-26F5-1D47-A1CB-D8D61F1F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54" y="2391740"/>
            <a:ext cx="5730605" cy="31410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26AE65-419B-47A5-912E-45FA612C3EE7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Hongwei Wang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RippleNet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Propagating user preferences on the knowledge graph for recommender systems. 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CIKM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251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963F5A3-42C5-43FE-AA08-8F3870549A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b="1" dirty="0"/>
              <a:t>FB15k</a:t>
            </a:r>
            <a:r>
              <a:rPr lang="en-US" altLang="zh-CN" dirty="0"/>
              <a:t>: a subset of Freebase. Contains general purpose facts like history, science, sports and awards.</a:t>
            </a:r>
          </a:p>
          <a:p>
            <a:r>
              <a:rPr lang="en-US" altLang="zh-CN" b="1" dirty="0"/>
              <a:t>WN18</a:t>
            </a:r>
            <a:r>
              <a:rPr lang="en-US" altLang="zh-CN" dirty="0"/>
              <a:t>: a subset of WordNet. Contains words and lexical ontologies.</a:t>
            </a:r>
          </a:p>
          <a:p>
            <a:endParaRPr lang="en-US" altLang="zh-CN" dirty="0"/>
          </a:p>
          <a:p>
            <a:r>
              <a:rPr lang="en-US" altLang="zh-CN" dirty="0"/>
              <a:t>Since the inverse (either symmetric or antisymmetric) of many test triplets are present in the training set, two improved datasets are</a:t>
            </a:r>
          </a:p>
          <a:p>
            <a:r>
              <a:rPr lang="en-US" altLang="zh-CN" b="1" dirty="0"/>
              <a:t>FB15k-237</a:t>
            </a:r>
            <a:r>
              <a:rPr lang="en-US" altLang="zh-CN" dirty="0"/>
              <a:t>: a subset of FB15k where inverse relations are removed.</a:t>
            </a:r>
            <a:endParaRPr lang="en-US" altLang="zh-CN" b="1" dirty="0"/>
          </a:p>
          <a:p>
            <a:r>
              <a:rPr lang="en-US" altLang="zh-CN" b="1" dirty="0"/>
              <a:t>WN18RR</a:t>
            </a:r>
            <a:r>
              <a:rPr lang="en-US" altLang="zh-CN" dirty="0"/>
              <a:t>: a subset of WN18 where inverse relations are removed.</a:t>
            </a:r>
            <a:endParaRPr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349CAC1-B2F4-4432-B075-41107577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 Datasets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0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05C541-C5D0-4BEC-861E-1ED067CC0F6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For each </a:t>
                </a:r>
                <a:r>
                  <a:rPr lang="en-US" altLang="zh-CN" b="1" dirty="0"/>
                  <a:t>positive</a:t>
                </a:r>
                <a:r>
                  <a:rPr lang="en-US" altLang="zh-CN" dirty="0"/>
                  <a:t> triplet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rank against all </a:t>
                </a:r>
                <a:r>
                  <a:rPr lang="en-US" altLang="zh-CN" b="1" dirty="0"/>
                  <a:t>negative</a:t>
                </a:r>
                <a:r>
                  <a:rPr lang="en-US" altLang="zh-CN" dirty="0"/>
                  <a:t> triplets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).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Caveat</a:t>
                </a:r>
                <a:r>
                  <a:rPr lang="en-US" altLang="zh-CN" dirty="0"/>
                  <a:t>: 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lvl="1"/>
                <a:r>
                  <a:rPr lang="en-US" altLang="zh-CN" dirty="0"/>
                  <a:t>Optimistic: positives rank first</a:t>
                </a:r>
              </a:p>
              <a:p>
                <a:pPr lvl="1"/>
                <a:r>
                  <a:rPr lang="en-US" altLang="zh-CN" dirty="0"/>
                  <a:t>Random: solve ties randomly</a:t>
                </a:r>
              </a:p>
              <a:p>
                <a:pPr lvl="1"/>
                <a:r>
                  <a:rPr lang="en-US" altLang="zh-CN" dirty="0"/>
                  <a:t>Pessimistic: positives rank last</a:t>
                </a:r>
              </a:p>
              <a:p>
                <a:r>
                  <a:rPr lang="en-US" altLang="zh-CN" dirty="0"/>
                  <a:t>Note stable sort can cause optimistic evaluation</a:t>
                </a:r>
              </a:p>
              <a:p>
                <a:pPr lvl="1"/>
                <a:r>
                  <a:rPr lang="en-US" altLang="zh-CN" dirty="0"/>
                  <a:t>rank = </a:t>
                </a:r>
                <a:r>
                  <a:rPr lang="en-US" altLang="zh-CN" dirty="0" err="1"/>
                  <a:t>np.argsort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np.concatenate</a:t>
                </a:r>
                <a:r>
                  <a:rPr lang="en-US" altLang="zh-CN" dirty="0"/>
                  <a:t>([</a:t>
                </a:r>
                <a:r>
                  <a:rPr lang="en-US" altLang="zh-CN" dirty="0" err="1"/>
                  <a:t>pos_pred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neg_preds</a:t>
                </a:r>
                <a:r>
                  <a:rPr lang="en-US" altLang="zh-CN" dirty="0"/>
                  <a:t>]))[0]</a:t>
                </a:r>
              </a:p>
              <a:p>
                <a:pPr lvl="1"/>
                <a:r>
                  <a:rPr lang="en-US" altLang="zh-CN" dirty="0"/>
                  <a:t>Happen for NumPy or </a:t>
                </a:r>
                <a:r>
                  <a:rPr lang="en-US" altLang="zh-CN" dirty="0" err="1"/>
                  <a:t>PyTorch</a:t>
                </a:r>
                <a:r>
                  <a:rPr lang="en-US" altLang="zh-CN" dirty="0"/>
                  <a:t> &lt; 1.9.0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05C541-C5D0-4BEC-861E-1ED067CC0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D84C7A92-8EFE-44E3-A5C2-1615A74A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乘号 4">
            <a:extLst>
              <a:ext uri="{FF2B5EF4-FFF2-40B4-BE49-F238E27FC236}">
                <a16:creationId xmlns:a16="http://schemas.microsoft.com/office/drawing/2014/main" id="{BAE5A722-CCEF-4335-AE4F-50D0F3EE36E1}"/>
              </a:ext>
            </a:extLst>
          </p:cNvPr>
          <p:cNvSpPr/>
          <p:nvPr/>
        </p:nvSpPr>
        <p:spPr>
          <a:xfrm>
            <a:off x="5728684" y="3527783"/>
            <a:ext cx="532025" cy="532025"/>
          </a:xfrm>
          <a:prstGeom prst="mathMultiply">
            <a:avLst>
              <a:gd name="adj1" fmla="val 164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5073023-A37E-4122-9B6A-61B2872F4DCD}"/>
              </a:ext>
            </a:extLst>
          </p:cNvPr>
          <p:cNvGrpSpPr/>
          <p:nvPr/>
        </p:nvGrpSpPr>
        <p:grpSpPr>
          <a:xfrm>
            <a:off x="5754639" y="3966661"/>
            <a:ext cx="577627" cy="547169"/>
            <a:chOff x="6359520" y="4068393"/>
            <a:chExt cx="622919" cy="590073"/>
          </a:xfrm>
        </p:grpSpPr>
        <p:sp>
          <p:nvSpPr>
            <p:cNvPr id="7" name="减号 6">
              <a:extLst>
                <a:ext uri="{FF2B5EF4-FFF2-40B4-BE49-F238E27FC236}">
                  <a16:creationId xmlns:a16="http://schemas.microsoft.com/office/drawing/2014/main" id="{2F26E66A-1EC1-4699-ADE2-97BB4D66F6AE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减号 7">
              <a:extLst>
                <a:ext uri="{FF2B5EF4-FFF2-40B4-BE49-F238E27FC236}">
                  <a16:creationId xmlns:a16="http://schemas.microsoft.com/office/drawing/2014/main" id="{A91D7F25-E2A3-42F5-A48E-279A886F8F76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1F7477-03ED-42E4-AFDB-A157A868370B}"/>
              </a:ext>
            </a:extLst>
          </p:cNvPr>
          <p:cNvGrpSpPr/>
          <p:nvPr/>
        </p:nvGrpSpPr>
        <p:grpSpPr>
          <a:xfrm>
            <a:off x="5755938" y="4330782"/>
            <a:ext cx="577627" cy="547169"/>
            <a:chOff x="6359520" y="4068393"/>
            <a:chExt cx="622919" cy="590073"/>
          </a:xfrm>
        </p:grpSpPr>
        <p:sp>
          <p:nvSpPr>
            <p:cNvPr id="22" name="减号 21">
              <a:extLst>
                <a:ext uri="{FF2B5EF4-FFF2-40B4-BE49-F238E27FC236}">
                  <a16:creationId xmlns:a16="http://schemas.microsoft.com/office/drawing/2014/main" id="{B59083CC-1450-4F39-960E-5B300F47D9F8}"/>
                </a:ext>
              </a:extLst>
            </p:cNvPr>
            <p:cNvSpPr/>
            <p:nvPr/>
          </p:nvSpPr>
          <p:spPr>
            <a:xfrm rot="18872509">
              <a:off x="6433302" y="4043789"/>
              <a:ext cx="524534" cy="573741"/>
            </a:xfrm>
            <a:prstGeom prst="mathMinus">
              <a:avLst>
                <a:gd name="adj1" fmla="val 166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减号 22">
              <a:extLst>
                <a:ext uri="{FF2B5EF4-FFF2-40B4-BE49-F238E27FC236}">
                  <a16:creationId xmlns:a16="http://schemas.microsoft.com/office/drawing/2014/main" id="{F1F86F72-B719-45A4-9D78-9A454B5FD7A4}"/>
                </a:ext>
              </a:extLst>
            </p:cNvPr>
            <p:cNvSpPr/>
            <p:nvPr/>
          </p:nvSpPr>
          <p:spPr>
            <a:xfrm rot="2659139">
              <a:off x="6359520" y="4084725"/>
              <a:ext cx="356344" cy="573741"/>
            </a:xfrm>
            <a:prstGeom prst="mathMinus">
              <a:avLst>
                <a:gd name="adj1" fmla="val 1828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乘号 24">
            <a:extLst>
              <a:ext uri="{FF2B5EF4-FFF2-40B4-BE49-F238E27FC236}">
                <a16:creationId xmlns:a16="http://schemas.microsoft.com/office/drawing/2014/main" id="{328515CD-E64F-46CA-A211-5C1026187237}"/>
              </a:ext>
            </a:extLst>
          </p:cNvPr>
          <p:cNvSpPr/>
          <p:nvPr/>
        </p:nvSpPr>
        <p:spPr>
          <a:xfrm>
            <a:off x="9915203" y="5208665"/>
            <a:ext cx="532025" cy="532025"/>
          </a:xfrm>
          <a:prstGeom prst="mathMultiply">
            <a:avLst>
              <a:gd name="adj1" fmla="val 164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6DFB68-B7DA-436A-BEAF-94E0AF896C10}"/>
              </a:ext>
            </a:extLst>
          </p:cNvPr>
          <p:cNvSpPr txBox="1"/>
          <p:nvPr/>
        </p:nvSpPr>
        <p:spPr>
          <a:xfrm>
            <a:off x="838199" y="6128923"/>
            <a:ext cx="1051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Zhiqing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Sun, et al. A re-evaluation of knowledge graph completion methods. </a:t>
            </a:r>
            <a:r>
              <a:rPr lang="en-US" altLang="zh-CN" i="1" dirty="0">
                <a:solidFill>
                  <a:srgbClr val="222222"/>
                </a:solidFill>
              </a:rPr>
              <a:t>ACL</a:t>
            </a:r>
            <a:r>
              <a:rPr lang="en-US" altLang="zh-CN" dirty="0">
                <a:solidFill>
                  <a:srgbClr val="222222"/>
                </a:solidFill>
              </a:rPr>
              <a:t>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2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080A6E-3D4F-4DC0-910D-97585FA0C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Metric</a:t>
            </a:r>
          </a:p>
          <a:p>
            <a:pPr lvl="1"/>
            <a:r>
              <a:rPr lang="en-US" altLang="zh-CN" dirty="0"/>
              <a:t>MR: mean rank</a:t>
            </a:r>
          </a:p>
          <a:p>
            <a:pPr lvl="1"/>
            <a:r>
              <a:rPr lang="en-US" altLang="zh-CN" dirty="0"/>
              <a:t>MRR: mean reciprocal rank</a:t>
            </a:r>
          </a:p>
          <a:p>
            <a:pPr lvl="1"/>
            <a:r>
              <a:rPr lang="en-US" altLang="zh-CN" dirty="0"/>
              <a:t>H@K: HITS at K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F8CF04-7FF2-45AB-BB12-838D2E6F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 Results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E9BA967-FBB7-4866-B390-3B335B6C7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031854"/>
              </p:ext>
            </p:extLst>
          </p:nvPr>
        </p:nvGraphicFramePr>
        <p:xfrm>
          <a:off x="1027112" y="3517059"/>
          <a:ext cx="1013777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BMP 图像" r:id="rId4" imgW="10138320" imgH="2438280" progId="Paint.Picture">
                  <p:embed/>
                </p:oleObj>
              </mc:Choice>
              <mc:Fallback>
                <p:oleObj name="BMP 图像" r:id="rId4" imgW="10138320" imgH="2438280" progId="Paint.Pictur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116D93C-6685-420D-8824-F2E04E8D24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112" y="3517059"/>
                        <a:ext cx="10137775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1222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70C225-7831-431E-A663-5E59C332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020" y="1623921"/>
            <a:ext cx="3186780" cy="3270063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FB6342-5AAB-42C9-984E-34CA51ECC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Wikidata5M</a:t>
            </a:r>
          </a:p>
          <a:p>
            <a:pPr lvl="1"/>
            <a:r>
              <a:rPr lang="en-US" altLang="zh-CN" dirty="0"/>
              <a:t>5 million entities, 822 relations and 20 million triplets</a:t>
            </a:r>
          </a:p>
          <a:p>
            <a:pPr lvl="1"/>
            <a:r>
              <a:rPr lang="en-US" altLang="zh-CN" dirty="0"/>
              <a:t>Each entity has text descriptions from Wikipedia</a:t>
            </a:r>
          </a:p>
          <a:p>
            <a:pPr lvl="1"/>
            <a:r>
              <a:rPr lang="en-US" altLang="zh-CN" dirty="0"/>
              <a:t>Pretrained embeddings available at </a:t>
            </a:r>
            <a:r>
              <a:rPr lang="en-US" altLang="zh-CN" dirty="0">
                <a:hlinkClick r:id="rId3"/>
              </a:rPr>
              <a:t>https://graphvite.io/docs/latest/pretrained_model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WikiKG90Mv2</a:t>
            </a:r>
          </a:p>
          <a:p>
            <a:pPr lvl="1"/>
            <a:r>
              <a:rPr lang="en-US" altLang="zh-CN" dirty="0"/>
              <a:t>91 million entities, 1387 relations and 601 million triplets</a:t>
            </a:r>
          </a:p>
          <a:p>
            <a:pPr lvl="1"/>
            <a:r>
              <a:rPr lang="en-US" altLang="zh-CN" dirty="0"/>
              <a:t>Each entity and relation has embeddings computed by language models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6A53B8D-36F0-4B34-839E-350BEE6A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Large-Scale Datasets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5B4791-36C3-4A57-9344-9B3AB356C948}"/>
              </a:ext>
            </a:extLst>
          </p:cNvPr>
          <p:cNvSpPr txBox="1"/>
          <p:nvPr/>
        </p:nvSpPr>
        <p:spPr>
          <a:xfrm>
            <a:off x="838201" y="5715298"/>
            <a:ext cx="10515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Xiaozhi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Wang, et al. KEPLER: A unified model for knowledge embedding and pre-trained language representation.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TACL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2021.</a:t>
            </a:r>
          </a:p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Weihua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Hu, et al. OGB-LSC: A large-scale challenge for machine learning on graphs.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953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9408-74E0-F445-A052-8F41364C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3D25-C0F9-504D-B0BD-EDB1A93FCB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3673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KnowledgeGraphEmbedding</a:t>
            </a:r>
            <a:r>
              <a:rPr lang="zh-CN" altLang="en-US" sz="2400" dirty="0"/>
              <a:t> </a:t>
            </a:r>
            <a:r>
              <a:rPr lang="en-US" altLang="zh-CN" sz="2400" dirty="0"/>
              <a:t>from Jian</a:t>
            </a:r>
            <a:r>
              <a:rPr lang="zh-CN" altLang="en-US" sz="2400" dirty="0"/>
              <a:t> </a:t>
            </a:r>
            <a:r>
              <a:rPr lang="en-US" altLang="zh-CN" sz="2400" dirty="0"/>
              <a:t>Tang’s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CA" altLang="zh-CN" sz="2400" dirty="0">
                <a:hlinkClick r:id="rId2"/>
              </a:rPr>
              <a:t>https://github.com/DeepGraphLearning/KnowledgeGraphEmbedding</a:t>
            </a:r>
            <a:endParaRPr lang="en-CA" altLang="zh-CN" sz="2400" dirty="0"/>
          </a:p>
          <a:p>
            <a:r>
              <a:rPr lang="en-US" altLang="zh-CN" sz="2400" b="1" dirty="0" err="1">
                <a:solidFill>
                  <a:srgbClr val="0000FF"/>
                </a:solidFill>
              </a:rPr>
              <a:t>GraphVite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Jian</a:t>
            </a:r>
            <a:r>
              <a:rPr lang="zh-CN" altLang="en-US" sz="2400" dirty="0"/>
              <a:t> </a:t>
            </a:r>
            <a:r>
              <a:rPr lang="en-US" altLang="zh-CN" sz="2400" dirty="0"/>
              <a:t>Tang’s group:</a:t>
            </a:r>
            <a:r>
              <a:rPr lang="zh-CN" altLang="en-US" sz="2400" dirty="0"/>
              <a:t> </a:t>
            </a:r>
            <a:r>
              <a:rPr lang="en-CA" altLang="zh-CN" sz="2400" dirty="0">
                <a:hlinkClick r:id="rId3"/>
              </a:rPr>
              <a:t>https://graphvite.io/</a:t>
            </a:r>
            <a:endParaRPr lang="en-CA" altLang="zh-CN" sz="2400" dirty="0"/>
          </a:p>
          <a:p>
            <a:r>
              <a:rPr lang="en-CA" altLang="zh-CN" sz="2400" b="1" dirty="0" err="1">
                <a:solidFill>
                  <a:srgbClr val="0000FF"/>
                </a:solidFill>
              </a:rPr>
              <a:t>PyTorch-BigGraph</a:t>
            </a:r>
            <a:r>
              <a:rPr lang="en-CA" altLang="zh-CN" sz="2400" dirty="0"/>
              <a:t> from FAIR: </a:t>
            </a:r>
            <a:r>
              <a:rPr lang="en-CA" altLang="zh-CN" sz="2400" dirty="0">
                <a:hlinkClick r:id="rId4"/>
              </a:rPr>
              <a:t>https://github.com/facebookresearch/PyTorch-BigGraph</a:t>
            </a:r>
            <a:endParaRPr lang="en-CA" altLang="zh-CN" sz="2400" dirty="0"/>
          </a:p>
          <a:p>
            <a:r>
              <a:rPr lang="en-US" altLang="zh-CN" sz="2400" b="1" dirty="0">
                <a:solidFill>
                  <a:srgbClr val="0000FF"/>
                </a:solidFill>
              </a:rPr>
              <a:t>DGL-KE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Amazon:</a:t>
            </a:r>
            <a:r>
              <a:rPr lang="zh-CN" altLang="en-US" sz="2400" dirty="0"/>
              <a:t> </a:t>
            </a:r>
            <a:r>
              <a:rPr lang="en-CA" altLang="zh-CN" sz="2400" dirty="0">
                <a:hlinkClick r:id="rId5"/>
              </a:rPr>
              <a:t>https://github.com/awslabs/dgl-ke</a:t>
            </a:r>
            <a:endParaRPr lang="en-CA" altLang="zh-CN" sz="2400" dirty="0"/>
          </a:p>
          <a:p>
            <a:r>
              <a:rPr lang="en-US" altLang="zh-CN" sz="2400" b="1" dirty="0" err="1">
                <a:solidFill>
                  <a:srgbClr val="0000FF"/>
                </a:solidFill>
              </a:rPr>
              <a:t>OpenKE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 err="1"/>
              <a:t>Zhiyuan</a:t>
            </a:r>
            <a:r>
              <a:rPr lang="zh-CN" altLang="en-US" sz="2400" dirty="0"/>
              <a:t> </a:t>
            </a:r>
            <a:r>
              <a:rPr lang="en-US" altLang="zh-CN" sz="2400" dirty="0"/>
              <a:t>Liu’s</a:t>
            </a:r>
            <a:r>
              <a:rPr lang="zh-CN" altLang="en-US" sz="2400" dirty="0"/>
              <a:t> </a:t>
            </a:r>
            <a:r>
              <a:rPr lang="en-US" altLang="zh-CN" sz="2400" dirty="0"/>
              <a:t>group </a:t>
            </a:r>
            <a:r>
              <a:rPr lang="en-CA" altLang="zh-CN" sz="2400" dirty="0">
                <a:hlinkClick r:id="rId6"/>
              </a:rPr>
              <a:t>https://github.com/thunlp/OpenKE</a:t>
            </a:r>
            <a:endParaRPr lang="en-CA" altLang="zh-CN" sz="2400" dirty="0"/>
          </a:p>
          <a:p>
            <a:r>
              <a:rPr lang="en-CA" altLang="zh-CN" sz="2400" b="1" dirty="0" err="1">
                <a:solidFill>
                  <a:srgbClr val="0000FF"/>
                </a:solidFill>
              </a:rPr>
              <a:t>PyKEEN</a:t>
            </a:r>
            <a:r>
              <a:rPr lang="en-CA" altLang="zh-CN" sz="2400" dirty="0"/>
              <a:t> from </a:t>
            </a:r>
            <a:r>
              <a:rPr lang="en-US" altLang="zh-CN" sz="2400" dirty="0"/>
              <a:t>Jens Lehmann’s group: </a:t>
            </a:r>
            <a:r>
              <a:rPr lang="en-US" altLang="zh-CN" sz="2400" dirty="0">
                <a:hlinkClick r:id="rId7"/>
              </a:rPr>
              <a:t>https://github.com/pykeen/pykeen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9759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II: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Symbolic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428723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F73E-D069-7F4A-AEFC-B361449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139A5-C3C2-3347-B5AD-A1DAC1B8C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altLang="zh-CN" dirty="0"/>
                  <a:t>Logic programs consist of clauses</a:t>
                </a:r>
              </a:p>
              <a:p>
                <a:r>
                  <a:rPr lang="en-CA" altLang="zh-CN" dirty="0"/>
                  <a:t>Each clause can be viewed as a </a:t>
                </a:r>
                <a:r>
                  <a:rPr lang="en-CA" altLang="zh-CN" b="1" dirty="0">
                    <a:solidFill>
                      <a:srgbClr val="0000FF"/>
                    </a:solidFill>
                  </a:rPr>
                  <a:t>first-order logic rule</a:t>
                </a:r>
              </a:p>
              <a:p>
                <a:r>
                  <a:rPr lang="en-CA" altLang="zh-CN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𝐺𝑟𝑎𝑛𝑑𝑓𝑎𝑡h𝑒𝑟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altLang="zh-CN" dirty="0"/>
              </a:p>
              <a:p>
                <a:pPr lvl="1"/>
                <a:endParaRPr lang="en-CA" altLang="zh-CN" sz="2800" dirty="0"/>
              </a:p>
              <a:p>
                <a:pPr lvl="2"/>
                <a:endParaRPr lang="en-CA" altLang="zh-CN" sz="2400" dirty="0"/>
              </a:p>
              <a:p>
                <a:r>
                  <a:rPr lang="en-CA" altLang="zh-CN" dirty="0"/>
                  <a:t>Apply logic rules to existing facts to </a:t>
                </a:r>
                <a:r>
                  <a:rPr lang="en-CA" altLang="zh-CN" b="1" dirty="0">
                    <a:solidFill>
                      <a:srgbClr val="0000FF"/>
                    </a:solidFill>
                  </a:rPr>
                  <a:t>infer new facts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139A5-C3C2-3347-B5AD-A1DAC1B8C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096219-019F-D54D-8B20-52AC4AEB90E3}"/>
              </a:ext>
            </a:extLst>
          </p:cNvPr>
          <p:cNvSpPr txBox="1"/>
          <p:nvPr/>
        </p:nvSpPr>
        <p:spPr>
          <a:xfrm>
            <a:off x="3447918" y="3926166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1"/>
                </a:solidFill>
              </a:rPr>
              <a:t>Rule Head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118E796-5E7B-6F42-AD77-BC53A836DF25}"/>
              </a:ext>
            </a:extLst>
          </p:cNvPr>
          <p:cNvSpPr/>
          <p:nvPr/>
        </p:nvSpPr>
        <p:spPr>
          <a:xfrm rot="5400000">
            <a:off x="3990021" y="2572704"/>
            <a:ext cx="190502" cy="2459355"/>
          </a:xfrm>
          <a:prstGeom prst="rightBrace">
            <a:avLst>
              <a:gd name="adj1" fmla="val 4700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2EFC6C3-45F0-184D-A5E4-233D919F752D}"/>
              </a:ext>
            </a:extLst>
          </p:cNvPr>
          <p:cNvSpPr/>
          <p:nvPr/>
        </p:nvSpPr>
        <p:spPr>
          <a:xfrm rot="5400000">
            <a:off x="7548854" y="1982447"/>
            <a:ext cx="182845" cy="3647525"/>
          </a:xfrm>
          <a:prstGeom prst="rightBrace">
            <a:avLst>
              <a:gd name="adj1" fmla="val 3833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3ED88-4676-CE4C-915C-6EADCE1399BA}"/>
              </a:ext>
            </a:extLst>
          </p:cNvPr>
          <p:cNvSpPr txBox="1"/>
          <p:nvPr/>
        </p:nvSpPr>
        <p:spPr>
          <a:xfrm>
            <a:off x="6995708" y="3926166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1"/>
                </a:solidFill>
              </a:rPr>
              <a:t>Rule Body</a:t>
            </a:r>
          </a:p>
        </p:txBody>
      </p:sp>
    </p:spTree>
    <p:extLst>
      <p:ext uri="{BB962C8B-B14F-4D97-AF65-F5344CB8AC3E}">
        <p14:creationId xmlns:p14="http://schemas.microsoft.com/office/powerpoint/2010/main" val="2928286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CBB0-011F-9440-89E9-887F52FF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Inference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3D9B-3225-4848-9BFA-0CB4CDAF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Two fundamental algorithms:</a:t>
            </a:r>
          </a:p>
          <a:p>
            <a:pPr lvl="1"/>
            <a:r>
              <a:rPr lang="en-CN" dirty="0">
                <a:solidFill>
                  <a:srgbClr val="C00000"/>
                </a:solidFill>
              </a:rPr>
              <a:t>Forward chaining </a:t>
            </a:r>
            <a:r>
              <a:rPr lang="en-CN" dirty="0"/>
              <a:t>algorithm:</a:t>
            </a:r>
          </a:p>
          <a:p>
            <a:pPr lvl="2"/>
            <a:r>
              <a:rPr lang="en-CN" sz="2400" dirty="0"/>
              <a:t>Repeatly apply given </a:t>
            </a:r>
            <a:r>
              <a:rPr lang="en-CN" sz="2400" b="1" dirty="0">
                <a:solidFill>
                  <a:srgbClr val="0000FF"/>
                </a:solidFill>
              </a:rPr>
              <a:t>logic rules</a:t>
            </a:r>
            <a:r>
              <a:rPr lang="en-CN" sz="2400" dirty="0"/>
              <a:t> to the </a:t>
            </a:r>
            <a:r>
              <a:rPr lang="en-CN" sz="2400" b="1" dirty="0">
                <a:solidFill>
                  <a:srgbClr val="0000FF"/>
                </a:solidFill>
              </a:rPr>
              <a:t>current set of facts</a:t>
            </a:r>
            <a:r>
              <a:rPr lang="en-CN" sz="2400" dirty="0"/>
              <a:t>, until the fact set converges.</a:t>
            </a:r>
          </a:p>
          <a:p>
            <a:pPr lvl="2"/>
            <a:r>
              <a:rPr lang="en-CN" sz="2400" dirty="0"/>
              <a:t>Strength: able to find a large number of facts every time</a:t>
            </a:r>
          </a:p>
          <a:p>
            <a:pPr lvl="2"/>
            <a:r>
              <a:rPr lang="en-CN" sz="2400" dirty="0"/>
              <a:t>Weakness: inefficient and high memory cost</a:t>
            </a:r>
          </a:p>
          <a:p>
            <a:pPr lvl="1"/>
            <a:r>
              <a:rPr lang="en-CN" dirty="0">
                <a:solidFill>
                  <a:srgbClr val="C00000"/>
                </a:solidFill>
              </a:rPr>
              <a:t>Backward chaining </a:t>
            </a:r>
            <a:r>
              <a:rPr lang="en-CN" dirty="0"/>
              <a:t>algorithm:</a:t>
            </a:r>
          </a:p>
          <a:p>
            <a:pPr lvl="2"/>
            <a:r>
              <a:rPr lang="en-CN" sz="2400" dirty="0"/>
              <a:t>For each query, use the given </a:t>
            </a:r>
            <a:r>
              <a:rPr lang="en-CN" sz="2400" b="1" dirty="0">
                <a:solidFill>
                  <a:srgbClr val="0000FF"/>
                </a:solidFill>
              </a:rPr>
              <a:t>logic rules</a:t>
            </a:r>
            <a:r>
              <a:rPr lang="en-CN" sz="2400" dirty="0"/>
              <a:t> and depth-first search to construct a </a:t>
            </a:r>
            <a:r>
              <a:rPr lang="en-CN" sz="2400" b="1" dirty="0">
                <a:solidFill>
                  <a:srgbClr val="0000FF"/>
                </a:solidFill>
              </a:rPr>
              <a:t>search tree</a:t>
            </a:r>
            <a:r>
              <a:rPr lang="en-CN" sz="2400" dirty="0"/>
              <a:t> to infer the answer.</a:t>
            </a:r>
          </a:p>
          <a:p>
            <a:pPr lvl="2"/>
            <a:r>
              <a:rPr lang="en-CN" sz="2400" dirty="0"/>
              <a:t>Strength: efficient</a:t>
            </a:r>
          </a:p>
          <a:p>
            <a:pPr lvl="2"/>
            <a:r>
              <a:rPr lang="en-CN" sz="2400" dirty="0"/>
              <a:t>Weakness: focus on each individual query</a:t>
            </a:r>
          </a:p>
        </p:txBody>
      </p:sp>
    </p:spTree>
    <p:extLst>
      <p:ext uri="{BB962C8B-B14F-4D97-AF65-F5344CB8AC3E}">
        <p14:creationId xmlns:p14="http://schemas.microsoft.com/office/powerpoint/2010/main" val="1371772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CBB0-011F-9440-89E9-887F52FF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Inference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93D9B-3225-4848-9BFA-0CB4CDAF9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Examples:</a:t>
                </a:r>
              </a:p>
              <a:p>
                <a:pPr lvl="1"/>
                <a:r>
                  <a:rPr lang="en-CN" sz="2000" dirty="0"/>
                  <a:t>Given facts: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CN" sz="2000" i="1" dirty="0"/>
              </a:p>
              <a:p>
                <a:pPr lvl="1"/>
                <a:r>
                  <a:rPr lang="en-CN" sz="2000" dirty="0"/>
                  <a:t>Given logic rule: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𝐺𝑟𝑎𝑛𝑑𝑓𝑎𝑡h𝑒𝑟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altLang="zh-CN" sz="2000" dirty="0"/>
              </a:p>
              <a:p>
                <a:pPr lvl="1"/>
                <a:endParaRPr lang="en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593D9B-3225-4848-9BFA-0CB4CDAF9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183386-EB42-4545-BB02-9A98C017398D}"/>
              </a:ext>
            </a:extLst>
          </p:cNvPr>
          <p:cNvGrpSpPr/>
          <p:nvPr/>
        </p:nvGrpSpPr>
        <p:grpSpPr>
          <a:xfrm>
            <a:off x="1108358" y="3201284"/>
            <a:ext cx="5315174" cy="3002670"/>
            <a:chOff x="741356" y="3026417"/>
            <a:chExt cx="5315174" cy="3002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A99B42-3943-E642-A38A-F586C5FEFC1B}"/>
                </a:ext>
              </a:extLst>
            </p:cNvPr>
            <p:cNvSpPr txBox="1"/>
            <p:nvPr/>
          </p:nvSpPr>
          <p:spPr>
            <a:xfrm>
              <a:off x="2347693" y="3026417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rgbClr val="0000FF"/>
                  </a:solidFill>
                </a:rPr>
                <a:t>Forward Chaining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6E27E6-D38E-0B41-B635-E11942C91855}"/>
                    </a:ext>
                  </a:extLst>
                </p:cNvPr>
                <p:cNvSpPr txBox="1"/>
                <p:nvPr/>
              </p:nvSpPr>
              <p:spPr>
                <a:xfrm>
                  <a:off x="741357" y="3581099"/>
                  <a:ext cx="5315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Iteration 0: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6E27E6-D38E-0B41-B635-E11942C91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57" y="3581099"/>
                  <a:ext cx="531517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32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02B9FE0-9B74-A246-A44A-1B2F78BD532C}"/>
                    </a:ext>
                  </a:extLst>
                </p:cNvPr>
                <p:cNvSpPr txBox="1"/>
                <p:nvPr/>
              </p:nvSpPr>
              <p:spPr>
                <a:xfrm>
                  <a:off x="741356" y="4155195"/>
                  <a:ext cx="53151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Iteration 1: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en-CN" i="1" dirty="0"/>
                </a:p>
                <a:p>
                  <a:r>
                    <a:rPr lang="en-CN" dirty="0"/>
                    <a:t>           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𝐺𝑟𝑎𝑛𝑑𝑓𝑎𝑡h𝑒𝑟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𝐺𝑟𝑎𝑛𝑑𝑓𝑎𝑡h𝑒𝑟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02B9FE0-9B74-A246-A44A-1B2F78BD5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56" y="4155195"/>
                  <a:ext cx="5315173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032" t="-4717" b="-84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3AFDD6-6BCE-614F-B68B-2EF81C0D250A}"/>
                    </a:ext>
                  </a:extLst>
                </p:cNvPr>
                <p:cNvSpPr txBox="1"/>
                <p:nvPr/>
              </p:nvSpPr>
              <p:spPr>
                <a:xfrm>
                  <a:off x="741356" y="4907475"/>
                  <a:ext cx="52696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Iteration 2: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en-CN" dirty="0"/>
                </a:p>
                <a:p>
                  <a:r>
                    <a:rPr lang="en-CN" dirty="0"/>
                    <a:t>            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𝐺𝑟𝑎𝑛𝑑𝑓𝑎𝑡h𝑒𝑟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𝐺𝑟𝑎𝑛𝑑𝑓𝑎𝑡h𝑒𝑟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3AFDD6-6BCE-614F-B68B-2EF81C0D2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56" y="4907475"/>
                  <a:ext cx="5269648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042" t="-5660" b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3EF316-E24F-3D42-87BD-CAF1C6D271EA}"/>
                </a:ext>
              </a:extLst>
            </p:cNvPr>
            <p:cNvSpPr txBox="1"/>
            <p:nvPr/>
          </p:nvSpPr>
          <p:spPr>
            <a:xfrm>
              <a:off x="2676275" y="5659755"/>
              <a:ext cx="1399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solidFill>
                    <a:srgbClr val="C00000"/>
                  </a:solidFill>
                </a:rPr>
                <a:t>Convergence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DEDE5A-2C62-48F2-A302-46455BF2C63E}"/>
              </a:ext>
            </a:extLst>
          </p:cNvPr>
          <p:cNvGrpSpPr/>
          <p:nvPr/>
        </p:nvGrpSpPr>
        <p:grpSpPr>
          <a:xfrm>
            <a:off x="7632722" y="3201284"/>
            <a:ext cx="3148619" cy="3107703"/>
            <a:chOff x="7560507" y="3423887"/>
            <a:chExt cx="3148619" cy="31077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F6C5A1-067F-B345-A705-B35CA5F5388E}"/>
                </a:ext>
              </a:extLst>
            </p:cNvPr>
            <p:cNvSpPr txBox="1"/>
            <p:nvPr/>
          </p:nvSpPr>
          <p:spPr>
            <a:xfrm>
              <a:off x="7948400" y="3423887"/>
              <a:ext cx="2228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solidFill>
                    <a:srgbClr val="0000FF"/>
                  </a:solidFill>
                </a:rPr>
                <a:t>Backward Chaining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3124F6-429A-474A-BB02-738EF149D3B3}"/>
                    </a:ext>
                  </a:extLst>
                </p:cNvPr>
                <p:cNvSpPr txBox="1"/>
                <p:nvPr/>
              </p:nvSpPr>
              <p:spPr>
                <a:xfrm>
                  <a:off x="7681310" y="4007009"/>
                  <a:ext cx="27626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Query: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𝐺𝑟𝑎𝑛𝑑𝑓𝑎𝑡h𝑒𝑟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3124F6-429A-474A-BB02-738EF149D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310" y="4007009"/>
                  <a:ext cx="276267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8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23A101-FEF2-1740-858C-DBE5D79CD00F}"/>
                    </a:ext>
                  </a:extLst>
                </p:cNvPr>
                <p:cNvSpPr txBox="1"/>
                <p:nvPr/>
              </p:nvSpPr>
              <p:spPr>
                <a:xfrm>
                  <a:off x="7560507" y="4726553"/>
                  <a:ext cx="3004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𝐹𝑎𝑡h𝑒𝑟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𝐹𝑎𝑡h𝑒𝑟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23A101-FEF2-1740-858C-DBE5D79CD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507" y="4726553"/>
                  <a:ext cx="30042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206A5C-667D-2946-8DC0-114D5A76DE73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9062649" y="4376341"/>
              <a:ext cx="1" cy="350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7644E2-2A35-7D40-ABD2-47657E96333C}"/>
                </a:ext>
              </a:extLst>
            </p:cNvPr>
            <p:cNvSpPr txBox="1"/>
            <p:nvPr/>
          </p:nvSpPr>
          <p:spPr>
            <a:xfrm>
              <a:off x="9062650" y="4375334"/>
              <a:ext cx="16464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Apply the given rule</a:t>
              </a:r>
              <a:endParaRPr lang="en-CN" sz="1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242A3-6167-D94A-93E9-795D8295BC00}"/>
                    </a:ext>
                  </a:extLst>
                </p:cNvPr>
                <p:cNvSpPr txBox="1"/>
                <p:nvPr/>
              </p:nvSpPr>
              <p:spPr>
                <a:xfrm>
                  <a:off x="8310808" y="5439131"/>
                  <a:ext cx="15036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𝐹𝑎𝑡h𝑒𝑟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FA242A3-6167-D94A-93E9-795D8295B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808" y="5439131"/>
                  <a:ext cx="150368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71A5C3-1AAC-1743-B049-45B0D7F49505}"/>
                    </a:ext>
                  </a:extLst>
                </p:cNvPr>
                <p:cNvSpPr txBox="1"/>
                <p:nvPr/>
              </p:nvSpPr>
              <p:spPr>
                <a:xfrm>
                  <a:off x="9062650" y="5113998"/>
                  <a:ext cx="141295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C00000"/>
                      </a:solidFill>
                    </a:rPr>
                    <a:t>Replace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CN" sz="1400" dirty="0">
                      <a:solidFill>
                        <a:srgbClr val="C00000"/>
                      </a:solidFill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CN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71A5C3-1AAC-1743-B049-45B0D7F49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2650" y="5113998"/>
                  <a:ext cx="1412951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299" t="-1961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5765C0-BE91-CF44-9B5B-93F6A5F87BA7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>
              <a:off x="9062649" y="5095885"/>
              <a:ext cx="0" cy="3432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B7AF6FE-D069-8D4C-A17F-656FACBD99AF}"/>
                    </a:ext>
                  </a:extLst>
                </p:cNvPr>
                <p:cNvSpPr txBox="1"/>
                <p:nvPr/>
              </p:nvSpPr>
              <p:spPr>
                <a:xfrm>
                  <a:off x="8690176" y="6162258"/>
                  <a:ext cx="7449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B7AF6FE-D069-8D4C-A17F-656FACBD9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0176" y="6162258"/>
                  <a:ext cx="74494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450220-A973-4647-AB24-6219B46019AC}"/>
                </a:ext>
              </a:extLst>
            </p:cNvPr>
            <p:cNvCxnSpPr>
              <a:cxnSpLocks/>
              <a:stCxn id="15" idx="2"/>
              <a:endCxn id="20" idx="0"/>
            </p:cNvCxnSpPr>
            <p:nvPr/>
          </p:nvCxnSpPr>
          <p:spPr>
            <a:xfrm>
              <a:off x="9062649" y="5808463"/>
              <a:ext cx="1" cy="353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5153947-0A7B-5741-A171-998325259563}"/>
                    </a:ext>
                  </a:extLst>
                </p:cNvPr>
                <p:cNvSpPr txBox="1"/>
                <p:nvPr/>
              </p:nvSpPr>
              <p:spPr>
                <a:xfrm>
                  <a:off x="9077045" y="5825819"/>
                  <a:ext cx="13817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C00000"/>
                      </a:solidFill>
                    </a:rPr>
                    <a:t>Replace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a14:m>
                  <a:r>
                    <a:rPr lang="en-CN" sz="1400" dirty="0">
                      <a:solidFill>
                        <a:srgbClr val="C00000"/>
                      </a:solidFill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CN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5153947-0A7B-5741-A171-998325259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045" y="5825819"/>
                  <a:ext cx="1381725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322"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766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22FFF-2453-43CD-8337-C4C9AE5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Logic Programming in Probabilistic Ways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7DED9-CFBA-4861-9F24-1AA9B2DB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altLang="zh-CN" dirty="0"/>
              <a:t>Combine </a:t>
            </a:r>
            <a:r>
              <a:rPr lang="en-CN" altLang="zh-CN" b="1" dirty="0">
                <a:solidFill>
                  <a:srgbClr val="0000FF"/>
                </a:solidFill>
              </a:rPr>
              <a:t>first-order logic</a:t>
            </a:r>
            <a:r>
              <a:rPr lang="en-CN" altLang="zh-CN" dirty="0"/>
              <a:t> with </a:t>
            </a:r>
            <a:r>
              <a:rPr lang="en-CN" altLang="zh-CN" b="1" dirty="0">
                <a:solidFill>
                  <a:srgbClr val="0000FF"/>
                </a:solidFill>
              </a:rPr>
              <a:t>probabilistic models</a:t>
            </a:r>
          </a:p>
          <a:p>
            <a:pPr lvl="1"/>
            <a:r>
              <a:rPr lang="en-CN" altLang="zh-CN" dirty="0"/>
              <a:t>Model logic rules in a probabilistic way, yielding soft rules.</a:t>
            </a:r>
          </a:p>
          <a:p>
            <a:pPr lvl="1"/>
            <a:r>
              <a:rPr lang="en-CN" altLang="zh-CN" dirty="0"/>
              <a:t>Handle the uncertainty of logic rules</a:t>
            </a:r>
          </a:p>
          <a:p>
            <a:pPr lvl="1"/>
            <a:endParaRPr lang="en-CN" altLang="zh-CN" dirty="0"/>
          </a:p>
          <a:p>
            <a:r>
              <a:rPr lang="en-CN" altLang="zh-CN" dirty="0"/>
              <a:t>Representative methods:</a:t>
            </a:r>
          </a:p>
          <a:p>
            <a:pPr lvl="1"/>
            <a:r>
              <a:rPr lang="en-CN" altLang="zh-CN" dirty="0"/>
              <a:t>Bayesian logic programming (</a:t>
            </a:r>
            <a:r>
              <a:rPr lang="en-US" altLang="zh-CN" dirty="0"/>
              <a:t>Jaynes et al. 2003)</a:t>
            </a:r>
            <a:endParaRPr lang="en-CN" altLang="zh-CN" dirty="0"/>
          </a:p>
          <a:p>
            <a:pPr lvl="2"/>
            <a:r>
              <a:rPr lang="en-CN" altLang="zh-CN" sz="2400" dirty="0"/>
              <a:t>ProbLog (</a:t>
            </a:r>
            <a:r>
              <a:rPr lang="en-US" altLang="zh-CN" sz="2400" dirty="0" err="1"/>
              <a:t>Raedt</a:t>
            </a:r>
            <a:r>
              <a:rPr lang="en-US" altLang="zh-CN" sz="2400" dirty="0"/>
              <a:t> et al. 2007)</a:t>
            </a:r>
            <a:endParaRPr lang="en-CN" altLang="zh-CN" sz="2400" dirty="0"/>
          </a:p>
          <a:p>
            <a:pPr lvl="1"/>
            <a:r>
              <a:rPr lang="en-CN" altLang="zh-CN" dirty="0"/>
              <a:t>Markov logic programming </a:t>
            </a:r>
            <a:r>
              <a:rPr lang="en-US" altLang="zh-CN" dirty="0"/>
              <a:t>(Richardson and </a:t>
            </a:r>
            <a:r>
              <a:rPr lang="en-US" altLang="zh-CN" dirty="0" err="1"/>
              <a:t>Domingos</a:t>
            </a:r>
            <a:r>
              <a:rPr lang="en-US" altLang="zh-CN" dirty="0"/>
              <a:t>, 2006)</a:t>
            </a:r>
            <a:r>
              <a:rPr lang="en-CN" altLang="zh-CN" dirty="0"/>
              <a:t>:</a:t>
            </a:r>
          </a:p>
          <a:p>
            <a:pPr lvl="2"/>
            <a:r>
              <a:rPr lang="en-CN" altLang="zh-CN" sz="2400" dirty="0"/>
              <a:t>Markov Logic Networks (</a:t>
            </a:r>
            <a:r>
              <a:rPr lang="en-US" altLang="zh-CN" sz="2400" dirty="0"/>
              <a:t>Richardson and </a:t>
            </a:r>
            <a:r>
              <a:rPr lang="en-US" altLang="zh-CN" sz="2400" dirty="0" err="1"/>
              <a:t>Domingos</a:t>
            </a:r>
            <a:r>
              <a:rPr lang="en-US" altLang="zh-CN" sz="2400" dirty="0"/>
              <a:t>, 2006</a:t>
            </a:r>
            <a:r>
              <a:rPr lang="en-CN" altLang="zh-CN" sz="2400" dirty="0"/>
              <a:t>)</a:t>
            </a:r>
          </a:p>
          <a:p>
            <a:pPr lvl="1"/>
            <a:r>
              <a:rPr lang="en-CN" altLang="zh-CN" dirty="0"/>
              <a:t>Stochastic logic programming </a:t>
            </a:r>
            <a:r>
              <a:rPr lang="en-US" altLang="zh-CN" dirty="0"/>
              <a:t>(</a:t>
            </a:r>
            <a:r>
              <a:rPr lang="en-US" altLang="zh-CN" dirty="0" err="1"/>
              <a:t>Cussens</a:t>
            </a:r>
            <a:r>
              <a:rPr lang="en-US" altLang="zh-CN" dirty="0"/>
              <a:t>, 2001) </a:t>
            </a:r>
            <a:r>
              <a:rPr lang="en-CN" altLang="zh-CN" dirty="0"/>
              <a:t>:</a:t>
            </a:r>
          </a:p>
          <a:p>
            <a:pPr lvl="2"/>
            <a:r>
              <a:rPr lang="en-CN" altLang="zh-CN" sz="2400" dirty="0"/>
              <a:t>TensorLog (Cohen</a:t>
            </a:r>
            <a:r>
              <a:rPr lang="en-US" altLang="zh-CN" sz="2400" dirty="0"/>
              <a:t>,</a:t>
            </a:r>
            <a:r>
              <a:rPr lang="en-CN" altLang="zh-CN" sz="2400" dirty="0"/>
              <a:t> 201</a:t>
            </a:r>
            <a:r>
              <a:rPr lang="en-US" altLang="zh-CN" sz="2400" dirty="0"/>
              <a:t>6</a:t>
            </a:r>
            <a:r>
              <a:rPr lang="en-CN" altLang="zh-CN" sz="2400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54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69F-B232-3243-AE6D-92B57E9A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DBC19-A769-8D4E-924B-228231B6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77" y="2158747"/>
            <a:ext cx="7255823" cy="40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292000-0D50-934C-B6F9-0619F5627EA2}"/>
              </a:ext>
            </a:extLst>
          </p:cNvPr>
          <p:cNvSpPr/>
          <p:nvPr/>
        </p:nvSpPr>
        <p:spPr>
          <a:xfrm>
            <a:off x="438803" y="1762587"/>
            <a:ext cx="6889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404040"/>
                </a:solidFill>
              </a:rPr>
              <a:t>Question</a:t>
            </a:r>
            <a:r>
              <a:rPr lang="en-CA" sz="2000" dirty="0">
                <a:solidFill>
                  <a:srgbClr val="404040"/>
                </a:solidFill>
              </a:rPr>
              <a:t>: </a:t>
            </a:r>
            <a:r>
              <a:rPr lang="en-CA" sz="2000" b="1" dirty="0">
                <a:solidFill>
                  <a:srgbClr val="404040"/>
                </a:solidFill>
              </a:rPr>
              <a:t>“What are all the country capitals in Africa?”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6263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70DD-06C7-F144-B635-8FF9C5A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Bayesian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8391A-0CEF-8044-B184-63766C46F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CN" dirty="0"/>
                  <a:t>Model each rule as a </a:t>
                </a:r>
                <a:r>
                  <a:rPr lang="en-CN" b="1" dirty="0">
                    <a:solidFill>
                      <a:srgbClr val="0000FF"/>
                    </a:solidFill>
                  </a:rPr>
                  <a:t>conditional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𝐶𝑎𝑡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:0.8,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𝑁𝑜𝑡𝐶𝑎𝑡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:0.2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𝐶𝑎𝑡𝐹𝑎𝑚𝑖𝑙𝑦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𝑆𝑚𝑎𝑙𝑙𝑆𝑖𝑧𝑒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N" sz="2800" i="1" dirty="0"/>
              </a:p>
              <a:p>
                <a:pPr lvl="1"/>
                <a:endParaRPr lang="en-CN" sz="2800" dirty="0"/>
              </a:p>
              <a:p>
                <a:r>
                  <a:rPr lang="en-CN" dirty="0"/>
                  <a:t>Use </a:t>
                </a:r>
                <a:r>
                  <a:rPr lang="en-CN" b="1" dirty="0">
                    <a:solidFill>
                      <a:srgbClr val="0000FF"/>
                    </a:solidFill>
                  </a:rPr>
                  <a:t>combining rules</a:t>
                </a:r>
                <a:r>
                  <a:rPr lang="en-CN" dirty="0"/>
                  <a:t> to solve contradiction</a:t>
                </a:r>
                <a:endParaRPr lang="en-CN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𝐶𝑎𝑡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:0.8,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𝑁𝑜𝑡𝐶𝑎𝑡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:0.2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𝐶𝑎𝑡𝐹𝑎𝑚𝑖𝑙𝑦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𝑆𝑚𝑎𝑙𝑙𝑆𝑖𝑧𝑒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N" sz="2800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𝐶𝑎𝑡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:0.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𝑁𝑜𝑡𝐶𝑎𝑡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:0.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𝐶𝑎𝑡𝐹𝑎𝑚𝑖𝑙𝑦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N" sz="2800" i="1" dirty="0"/>
              </a:p>
              <a:p>
                <a:pPr lvl="1"/>
                <a:r>
                  <a:rPr lang="en-CN" sz="2800" dirty="0"/>
                  <a:t>Use </a:t>
                </a:r>
                <a:r>
                  <a:rPr lang="en-CN" sz="2800" b="1" dirty="0">
                    <a:solidFill>
                      <a:srgbClr val="0000FF"/>
                    </a:solidFill>
                  </a:rPr>
                  <a:t>average</a:t>
                </a:r>
                <a:r>
                  <a:rPr lang="en-CN" sz="2800" dirty="0"/>
                  <a:t> or </a:t>
                </a:r>
                <a:r>
                  <a:rPr lang="en-CN" sz="2800" b="1" dirty="0">
                    <a:solidFill>
                      <a:srgbClr val="0000FF"/>
                    </a:solidFill>
                  </a:rPr>
                  <a:t>noisy-or</a:t>
                </a:r>
              </a:p>
              <a:p>
                <a:pPr lvl="1"/>
                <a:endParaRPr lang="en-CN" sz="2800" b="1" dirty="0">
                  <a:solidFill>
                    <a:srgbClr val="0000FF"/>
                  </a:solidFill>
                </a:endParaRPr>
              </a:p>
              <a:p>
                <a:r>
                  <a:rPr lang="en-CN" dirty="0"/>
                  <a:t>Hard to model </a:t>
                </a:r>
                <a:r>
                  <a:rPr lang="en-CN" b="1" dirty="0">
                    <a:solidFill>
                      <a:srgbClr val="0000FF"/>
                    </a:solidFill>
                  </a:rPr>
                  <a:t>n-ary relations</a:t>
                </a:r>
                <a:endParaRPr lang="en-CN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8391A-0CEF-8044-B184-63766C46F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F2E0CE7-1F34-447B-8345-D506E7516472}"/>
              </a:ext>
            </a:extLst>
          </p:cNvPr>
          <p:cNvSpPr txBox="1"/>
          <p:nvPr/>
        </p:nvSpPr>
        <p:spPr>
          <a:xfrm>
            <a:off x="838200" y="612723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Jaynes, Edwin T.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Probability theory: The logic of science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Cambridge university press, 2003.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80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70DD-06C7-F144-B635-8FF9C5A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ProbLog </a:t>
            </a:r>
            <a:r>
              <a:rPr lang="en-US" dirty="0"/>
              <a:t>/ </a:t>
            </a:r>
            <a:r>
              <a:rPr lang="en-US" dirty="0" err="1"/>
              <a:t>DeepProbLog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391A-0CEF-8044-B184-63766C46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/>
          <a:p>
            <a:r>
              <a:rPr lang="en-CN" dirty="0"/>
              <a:t>Consider a query and some rules</a:t>
            </a:r>
            <a:endParaRPr lang="en-CN" sz="2800" dirty="0"/>
          </a:p>
          <a:p>
            <a:r>
              <a:rPr lang="en-CN" dirty="0"/>
              <a:t>Construct a computational graph with AND and OR operations</a:t>
            </a:r>
            <a:endParaRPr lang="en-CN" sz="2800" dirty="0"/>
          </a:p>
          <a:p>
            <a:r>
              <a:rPr lang="en-CN" dirty="0"/>
              <a:t>Compute the probability that the query is satisfied </a:t>
            </a:r>
            <a:endParaRPr lang="en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B883B-6899-7440-A887-4E98344F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73" y="3320250"/>
            <a:ext cx="7590452" cy="22552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F1B4BD-A4ED-44F0-94FF-01968E373DE9}"/>
              </a:ext>
            </a:extLst>
          </p:cNvPr>
          <p:cNvSpPr txBox="1"/>
          <p:nvPr/>
        </p:nvSpPr>
        <p:spPr>
          <a:xfrm>
            <a:off x="838200" y="5655166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Luc De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Raedt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Statistical relational artificial intelligence: Logic, probability, and computation.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Synthesis lectures on artificial intelligence and machine learning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altLang="zh-CN" dirty="0">
                <a:solidFill>
                  <a:srgbClr val="222222"/>
                </a:solidFill>
              </a:rPr>
              <a:t>2016</a:t>
            </a:r>
            <a:endParaRPr lang="en-US" altLang="zh-CN" b="0" i="0" dirty="0">
              <a:solidFill>
                <a:srgbClr val="222222"/>
              </a:solidFill>
              <a:effectLst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Robin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Manhaeve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Deepproblog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Neural probabilistic logic programming.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114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70DD-06C7-F144-B635-8FF9C5A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Markov Logic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391A-0CEF-8044-B184-63766C46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Associate a </a:t>
            </a:r>
            <a:r>
              <a:rPr lang="en-CN" b="1" dirty="0">
                <a:solidFill>
                  <a:srgbClr val="0000FF"/>
                </a:solidFill>
              </a:rPr>
              <a:t>scalar weight</a:t>
            </a:r>
            <a:r>
              <a:rPr lang="en-CN" dirty="0"/>
              <a:t> to each logic rule</a:t>
            </a:r>
          </a:p>
          <a:p>
            <a:endParaRPr lang="en-CN" dirty="0"/>
          </a:p>
          <a:p>
            <a:r>
              <a:rPr lang="en-CN" dirty="0"/>
              <a:t>Apply the given </a:t>
            </a:r>
            <a:r>
              <a:rPr lang="en-CN" b="1" dirty="0">
                <a:solidFill>
                  <a:srgbClr val="0000FF"/>
                </a:solidFill>
              </a:rPr>
              <a:t>logic rules</a:t>
            </a:r>
            <a:r>
              <a:rPr lang="en-CN" dirty="0"/>
              <a:t> to the given facts, and use the </a:t>
            </a:r>
            <a:r>
              <a:rPr lang="en-CN" b="1" dirty="0">
                <a:solidFill>
                  <a:srgbClr val="0000FF"/>
                </a:solidFill>
              </a:rPr>
              <a:t>forward chaining</a:t>
            </a:r>
            <a:r>
              <a:rPr lang="en-CN" dirty="0"/>
              <a:t> algorithm to find </a:t>
            </a:r>
            <a:r>
              <a:rPr lang="en-CN" b="1" dirty="0">
                <a:solidFill>
                  <a:srgbClr val="0000FF"/>
                </a:solidFill>
              </a:rPr>
              <a:t>a collection of relevant facts</a:t>
            </a:r>
            <a:r>
              <a:rPr lang="en-CN" dirty="0"/>
              <a:t>.</a:t>
            </a:r>
          </a:p>
          <a:p>
            <a:endParaRPr lang="en-CN" dirty="0"/>
          </a:p>
          <a:p>
            <a:r>
              <a:rPr lang="en-CN" dirty="0"/>
              <a:t>Build a </a:t>
            </a:r>
            <a:r>
              <a:rPr lang="en-CN" b="1" dirty="0">
                <a:solidFill>
                  <a:srgbClr val="0000FF"/>
                </a:solidFill>
              </a:rPr>
              <a:t>Markov network</a:t>
            </a:r>
            <a:r>
              <a:rPr lang="en-CN" dirty="0"/>
              <a:t> and perform inference to predict the value of each fact (true/false)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905D01-861C-42C6-8390-9B3D4887EE85}"/>
              </a:ext>
            </a:extLst>
          </p:cNvPr>
          <p:cNvSpPr txBox="1"/>
          <p:nvPr/>
        </p:nvSpPr>
        <p:spPr>
          <a:xfrm>
            <a:off x="838200" y="60283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Matthew Richardson, and Pedro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Domingos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Markov logic networks.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ML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2006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315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70DD-06C7-F144-B635-8FF9C5A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Markov Logic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8391A-0CEF-8044-B184-63766C46F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Example:</a:t>
                </a:r>
              </a:p>
              <a:p>
                <a:pPr lvl="1"/>
                <a:r>
                  <a:rPr lang="en-CN" dirty="0"/>
                  <a:t>Rules:</a:t>
                </a:r>
              </a:p>
              <a:p>
                <a:pPr lvl="2"/>
                <a:r>
                  <a:rPr lang="en-US" dirty="0"/>
                  <a:t>R1: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R2: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𝑃𝑜𝑙𝑖𝑡𝑖𝑐𝑖𝑎𝑛𝑂𝑓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𝐶𝑖𝑡𝑦𝑂𝑓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All obtained facts and the graph structure:</a:t>
                </a:r>
              </a:p>
              <a:p>
                <a:pPr marL="457200" lvl="1" indent="0">
                  <a:buNone/>
                </a:pP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8391A-0CEF-8044-B184-63766C46F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ACF5CF-8163-4D4C-A702-536C5933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4" y="4028541"/>
            <a:ext cx="6436559" cy="209770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48DC85C-E9EB-4CEF-AB6F-BED1FA98A2EC}"/>
              </a:ext>
            </a:extLst>
          </p:cNvPr>
          <p:cNvGrpSpPr/>
          <p:nvPr/>
        </p:nvGrpSpPr>
        <p:grpSpPr>
          <a:xfrm>
            <a:off x="7459564" y="3844859"/>
            <a:ext cx="4476354" cy="2463350"/>
            <a:chOff x="7490940" y="4214191"/>
            <a:chExt cx="4476354" cy="246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466865-8E39-F544-856E-86E1E5A25664}"/>
                    </a:ext>
                  </a:extLst>
                </p:cNvPr>
                <p:cNvSpPr txBox="1"/>
                <p:nvPr/>
              </p:nvSpPr>
              <p:spPr>
                <a:xfrm>
                  <a:off x="7884695" y="4214191"/>
                  <a:ext cx="3715761" cy="7364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466865-8E39-F544-856E-86E1E5A25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695" y="4214191"/>
                  <a:ext cx="3715761" cy="736484"/>
                </a:xfrm>
                <a:prstGeom prst="rect">
                  <a:avLst/>
                </a:prstGeom>
                <a:blipFill>
                  <a:blip r:embed="rId5"/>
                  <a:stretch>
                    <a:fillRect b="-206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45B883-62E5-3B42-8F49-EB3AC58BD066}"/>
                    </a:ext>
                  </a:extLst>
                </p:cNvPr>
                <p:cNvSpPr txBox="1"/>
                <p:nvPr/>
              </p:nvSpPr>
              <p:spPr>
                <a:xfrm>
                  <a:off x="8760038" y="5095899"/>
                  <a:ext cx="193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432FF"/>
                      </a:solidFill>
                    </a:rPr>
                    <a:t>: Observed facts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45B883-62E5-3B42-8F49-EB3AC58BD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038" y="5095899"/>
                  <a:ext cx="193815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r="-188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C7296AC-4E6B-7E40-A129-5DE979D1F15F}"/>
                    </a:ext>
                  </a:extLst>
                </p:cNvPr>
                <p:cNvSpPr txBox="1"/>
                <p:nvPr/>
              </p:nvSpPr>
              <p:spPr>
                <a:xfrm>
                  <a:off x="7490940" y="5438299"/>
                  <a:ext cx="44763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432FF"/>
                      </a:solidFill>
                    </a:rPr>
                    <a:t>: Hidden facts inferred by forward chaining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C7296AC-4E6B-7E40-A129-5DE979D1F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940" y="5438299"/>
                  <a:ext cx="447635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r="-409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3E933C-F089-A94D-8C74-BA4517163E9B}"/>
                    </a:ext>
                  </a:extLst>
                </p:cNvPr>
                <p:cNvSpPr txBox="1"/>
                <p:nvPr/>
              </p:nvSpPr>
              <p:spPr>
                <a:xfrm>
                  <a:off x="8724902" y="5866777"/>
                  <a:ext cx="2008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432FF"/>
                      </a:solidFill>
                    </a:rPr>
                    <a:t>: Weight of rule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3E933C-F089-A94D-8C74-BA4517163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4902" y="5866777"/>
                  <a:ext cx="2008434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47BF6C-B021-B740-A2FC-E48740837FAC}"/>
                    </a:ext>
                  </a:extLst>
                </p:cNvPr>
                <p:cNvSpPr txBox="1"/>
                <p:nvPr/>
              </p:nvSpPr>
              <p:spPr>
                <a:xfrm>
                  <a:off x="8101530" y="6308209"/>
                  <a:ext cx="3255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0432FF"/>
                      </a:solidFill>
                    </a:rPr>
                    <a:t>: Number of times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432FF"/>
                      </a:solidFill>
                    </a:rPr>
                    <a:t> is satisfied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47BF6C-B021-B740-A2FC-E48740837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530" y="6308209"/>
                  <a:ext cx="325518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r="-1311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D9125E6-3C3F-439E-89EC-58B8F2FE83C9}"/>
              </a:ext>
            </a:extLst>
          </p:cNvPr>
          <p:cNvSpPr txBox="1"/>
          <p:nvPr/>
        </p:nvSpPr>
        <p:spPr>
          <a:xfrm>
            <a:off x="838200" y="6289558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Matthew Richardson, and Pedro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Domingos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Markov logic networks.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ML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2006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103880-62A9-4610-9672-1D71CC748094}"/>
              </a:ext>
            </a:extLst>
          </p:cNvPr>
          <p:cNvSpPr txBox="1"/>
          <p:nvPr/>
        </p:nvSpPr>
        <p:spPr>
          <a:xfrm>
            <a:off x="8693526" y="2594710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0.2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4DE74E-5DD8-4735-91B0-3812BA1258ED}"/>
              </a:ext>
            </a:extLst>
          </p:cNvPr>
          <p:cNvSpPr txBox="1"/>
          <p:nvPr/>
        </p:nvSpPr>
        <p:spPr>
          <a:xfrm>
            <a:off x="8693525" y="2962822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2.6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64C785-81A1-4C1A-9A84-476B78FC1902}"/>
              </a:ext>
            </a:extLst>
          </p:cNvPr>
          <p:cNvSpPr txBox="1"/>
          <p:nvPr/>
        </p:nvSpPr>
        <p:spPr>
          <a:xfrm>
            <a:off x="8704012" y="3309812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1.5</a:t>
            </a:r>
          </a:p>
        </p:txBody>
      </p:sp>
    </p:spTree>
    <p:extLst>
      <p:ext uri="{BB962C8B-B14F-4D97-AF65-F5344CB8AC3E}">
        <p14:creationId xmlns:p14="http://schemas.microsoft.com/office/powerpoint/2010/main" val="1155892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D2-3687-E747-9BEF-203B816B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Stochastic Logic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04F5-CFB2-7743-A098-95D23091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Associate a </a:t>
            </a:r>
            <a:r>
              <a:rPr lang="en-CN" b="1" dirty="0">
                <a:solidFill>
                  <a:srgbClr val="0000FF"/>
                </a:solidFill>
              </a:rPr>
              <a:t>scalar weight</a:t>
            </a:r>
            <a:r>
              <a:rPr lang="en-CN" dirty="0"/>
              <a:t> to each logic rule</a:t>
            </a:r>
          </a:p>
          <a:p>
            <a:endParaRPr lang="en-CN" dirty="0"/>
          </a:p>
          <a:p>
            <a:r>
              <a:rPr lang="en-CN" dirty="0"/>
              <a:t>For each query, use the given </a:t>
            </a:r>
            <a:r>
              <a:rPr lang="en-CN" b="1" dirty="0">
                <a:solidFill>
                  <a:srgbClr val="0000FF"/>
                </a:solidFill>
              </a:rPr>
              <a:t>logic rules</a:t>
            </a:r>
            <a:r>
              <a:rPr lang="en-CN" dirty="0"/>
              <a:t> and </a:t>
            </a:r>
            <a:r>
              <a:rPr lang="en-CN" b="1" dirty="0">
                <a:solidFill>
                  <a:srgbClr val="0000FF"/>
                </a:solidFill>
              </a:rPr>
              <a:t>backward chaining</a:t>
            </a:r>
            <a:r>
              <a:rPr lang="en-CN" dirty="0"/>
              <a:t> algoritm to build a </a:t>
            </a:r>
            <a:r>
              <a:rPr lang="en-CN" b="1" dirty="0">
                <a:solidFill>
                  <a:srgbClr val="0000FF"/>
                </a:solidFill>
              </a:rPr>
              <a:t>search tree</a:t>
            </a:r>
            <a:r>
              <a:rPr lang="en-CN" dirty="0"/>
              <a:t>.</a:t>
            </a:r>
          </a:p>
          <a:p>
            <a:endParaRPr lang="en-CN" dirty="0"/>
          </a:p>
          <a:p>
            <a:r>
              <a:rPr lang="en-CN" dirty="0"/>
              <a:t>Infer the answer according to </a:t>
            </a:r>
            <a:r>
              <a:rPr lang="en-CN" b="1" dirty="0">
                <a:solidFill>
                  <a:srgbClr val="0000FF"/>
                </a:solidFill>
              </a:rPr>
              <a:t>rule weights</a:t>
            </a:r>
            <a:r>
              <a:rPr lang="en-CN" dirty="0"/>
              <a:t> and </a:t>
            </a:r>
            <a:r>
              <a:rPr lang="en-CN" b="1" dirty="0">
                <a:solidFill>
                  <a:srgbClr val="0000FF"/>
                </a:solidFill>
              </a:rPr>
              <a:t>tree structure</a:t>
            </a: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7B4792-BD06-4BC9-9674-1D0E401BDB92}"/>
              </a:ext>
            </a:extLst>
          </p:cNvPr>
          <p:cNvSpPr txBox="1"/>
          <p:nvPr/>
        </p:nvSpPr>
        <p:spPr>
          <a:xfrm>
            <a:off x="838200" y="603121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James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Cussens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Parameter estimation in stochastic logic programs. </a:t>
            </a:r>
            <a:r>
              <a:rPr lang="en-US" altLang="zh-CN" i="1" dirty="0">
                <a:solidFill>
                  <a:srgbClr val="222222"/>
                </a:solidFill>
              </a:rPr>
              <a:t>ML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2001.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742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D2-3687-E747-9BEF-203B816B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Stochastic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A04F5-CFB2-7743-A098-95D23091CD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Example:</a:t>
                </a:r>
                <a:endParaRPr lang="en-CN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CN" dirty="0"/>
                  <a:t>Rules:</a:t>
                </a:r>
              </a:p>
              <a:p>
                <a:pPr lvl="2"/>
                <a:r>
                  <a:rPr lang="en-US" dirty="0"/>
                  <a:t>R1: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pPr lvl="2"/>
                <a:r>
                  <a:rPr lang="en-US" dirty="0"/>
                  <a:t>R2: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i="1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𝑜𝑟𝑛𝐼𝑛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i="1" dirty="0"/>
              </a:p>
              <a:p>
                <a:pPr lvl="2"/>
                <a:r>
                  <a:rPr lang="en-US" dirty="0"/>
                  <a:t>R3: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N" i="1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𝐺𝑟𝑒𝑤𝑈𝑝𝐼𝑛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pPr lvl="2"/>
                <a:endParaRPr lang="en-CN" dirty="0"/>
              </a:p>
              <a:p>
                <a:pPr lvl="2"/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A04F5-CFB2-7743-A098-95D23091C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C1513BE-4F56-4B4E-B739-ECCA40B0F412}"/>
              </a:ext>
            </a:extLst>
          </p:cNvPr>
          <p:cNvGrpSpPr/>
          <p:nvPr/>
        </p:nvGrpSpPr>
        <p:grpSpPr>
          <a:xfrm>
            <a:off x="604048" y="3776045"/>
            <a:ext cx="11520717" cy="2609909"/>
            <a:chOff x="604048" y="3776045"/>
            <a:chExt cx="11520717" cy="260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D7381CC-65EA-744F-A593-2AD5FE451BFB}"/>
                    </a:ext>
                  </a:extLst>
                </p:cNvPr>
                <p:cNvSpPr txBox="1"/>
                <p:nvPr/>
              </p:nvSpPr>
              <p:spPr>
                <a:xfrm>
                  <a:off x="604048" y="4763387"/>
                  <a:ext cx="22800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Query: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D7381CC-65EA-744F-A593-2AD5FE451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48" y="4763387"/>
                  <a:ext cx="2280048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4DF1D3B-CBF0-8045-B056-A4E5EB16113B}"/>
                    </a:ext>
                  </a:extLst>
                </p:cNvPr>
                <p:cNvSpPr txBox="1"/>
                <p:nvPr/>
              </p:nvSpPr>
              <p:spPr>
                <a:xfrm>
                  <a:off x="3408320" y="4899586"/>
                  <a:ext cx="1805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𝐵𝑜𝑟𝑛𝐼𝑛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4DF1D3B-CBF0-8045-B056-A4E5EB16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320" y="4899586"/>
                  <a:ext cx="1805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ED6101-1388-424A-9EA0-CDC9E2E9D086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884096" y="5084252"/>
              <a:ext cx="524224" cy="23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EEAE0-1FF9-F34D-B2C7-35D4EB1995D8}"/>
                </a:ext>
              </a:extLst>
            </p:cNvPr>
            <p:cNvSpPr txBox="1"/>
            <p:nvPr/>
          </p:nvSpPr>
          <p:spPr>
            <a:xfrm>
              <a:off x="2699419" y="4769931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Apply R1</a:t>
              </a:r>
              <a:endParaRPr lang="en-CN" sz="1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27717C-40C2-A94B-ADE0-628B7E154C50}"/>
                    </a:ext>
                  </a:extLst>
                </p:cNvPr>
                <p:cNvSpPr txBox="1"/>
                <p:nvPr/>
              </p:nvSpPr>
              <p:spPr>
                <a:xfrm>
                  <a:off x="6102910" y="4400127"/>
                  <a:ext cx="1723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𝐿𝑖𝑣𝑒𝐼𝑛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27717C-40C2-A94B-ADE0-628B7E154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910" y="4400127"/>
                  <a:ext cx="1723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81879E-F97C-3D4C-B2CB-886BFB3A6118}"/>
                    </a:ext>
                  </a:extLst>
                </p:cNvPr>
                <p:cNvSpPr txBox="1"/>
                <p:nvPr/>
              </p:nvSpPr>
              <p:spPr>
                <a:xfrm>
                  <a:off x="6102910" y="5466652"/>
                  <a:ext cx="2103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𝐺𝑟𝑒𝑤𝑈𝑝𝐼𝑛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81879E-F97C-3D4C-B2CB-886BFB3A6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910" y="5466652"/>
                  <a:ext cx="210371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9C87D6-2808-7B41-A2CF-06F60DFCA98A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5213878" y="4584793"/>
              <a:ext cx="889032" cy="4994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C4CC6D-0727-9448-B51E-AFF08B37512B}"/>
                </a:ext>
              </a:extLst>
            </p:cNvPr>
            <p:cNvSpPr txBox="1"/>
            <p:nvPr/>
          </p:nvSpPr>
          <p:spPr>
            <a:xfrm>
              <a:off x="5147428" y="4342079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Apply R2</a:t>
              </a:r>
              <a:endParaRPr lang="en-CN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084B46-A23D-E54B-B18C-2B855797484A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5213878" y="5084252"/>
              <a:ext cx="889032" cy="5670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19ADC-E639-7A4B-8573-572C05824790}"/>
                </a:ext>
              </a:extLst>
            </p:cNvPr>
            <p:cNvSpPr txBox="1"/>
            <p:nvPr/>
          </p:nvSpPr>
          <p:spPr>
            <a:xfrm>
              <a:off x="5147429" y="5453584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Apply R3</a:t>
              </a:r>
              <a:endParaRPr lang="en-CN" sz="1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412E0AE-3728-C046-A593-08FE12A8CF80}"/>
                    </a:ext>
                  </a:extLst>
                </p:cNvPr>
                <p:cNvSpPr txBox="1"/>
                <p:nvPr/>
              </p:nvSpPr>
              <p:spPr>
                <a:xfrm>
                  <a:off x="7036672" y="4412156"/>
                  <a:ext cx="3230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i="1" dirty="0" smtClean="0">
                            <a:latin typeface="Cambria Math" panose="02040503050406030204" pitchFamily="18" charset="0"/>
                          </a:rPr>
                          <m:t>𝐶𝑎𝑛𝑎𝑑𝑎</m:t>
                        </m:r>
                      </m:oMath>
                    </m:oMathPara>
                  </a14:m>
                  <a:endParaRPr lang="en-US" b="0" i="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=2.4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412E0AE-3728-C046-A593-08FE12A8C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672" y="4412156"/>
                  <a:ext cx="3230400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D85551-E91F-144E-A67A-302DFF67C213}"/>
                    </a:ext>
                  </a:extLst>
                </p:cNvPr>
                <p:cNvSpPr txBox="1"/>
                <p:nvPr/>
              </p:nvSpPr>
              <p:spPr>
                <a:xfrm>
                  <a:off x="7227933" y="5462624"/>
                  <a:ext cx="324640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i="1" dirty="0" smtClean="0">
                            <a:latin typeface="Cambria Math" panose="02040503050406030204" pitchFamily="18" charset="0"/>
                          </a:rPr>
                          <m:t>𝑈𝑆𝐴</m:t>
                        </m:r>
                      </m:oMath>
                    </m:oMathPara>
                  </a14:m>
                  <a:endParaRPr lang="en-CN" i="1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=3.6</m:t>
                        </m:r>
                      </m:oMath>
                    </m:oMathPara>
                  </a14:m>
                  <a:endParaRPr lang="en-CN" dirty="0"/>
                </a:p>
                <a:p>
                  <a:endParaRPr lang="en-C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D85551-E91F-144E-A67A-302DFF67C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33" y="5462624"/>
                  <a:ext cx="3246402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586BFC-C606-854D-A536-0DBC0F77654C}"/>
                </a:ext>
              </a:extLst>
            </p:cNvPr>
            <p:cNvCxnSpPr>
              <a:cxnSpLocks/>
            </p:cNvCxnSpPr>
            <p:nvPr/>
          </p:nvCxnSpPr>
          <p:spPr>
            <a:xfrm>
              <a:off x="7742467" y="4613881"/>
              <a:ext cx="38219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1496D-CD84-2543-B2A6-B42656E8C1F8}"/>
                </a:ext>
              </a:extLst>
            </p:cNvPr>
            <p:cNvCxnSpPr>
              <a:cxnSpLocks/>
            </p:cNvCxnSpPr>
            <p:nvPr/>
          </p:nvCxnSpPr>
          <p:spPr>
            <a:xfrm>
              <a:off x="8124657" y="5627046"/>
              <a:ext cx="38219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3A9162-8A54-8242-9958-E1F41E593A34}"/>
                    </a:ext>
                  </a:extLst>
                </p:cNvPr>
                <p:cNvSpPr txBox="1"/>
                <p:nvPr/>
              </p:nvSpPr>
              <p:spPr>
                <a:xfrm>
                  <a:off x="10560690" y="4444604"/>
                  <a:ext cx="10039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=0.33</m:t>
                        </m:r>
                      </m:oMath>
                    </m:oMathPara>
                  </a14:m>
                  <a:endParaRPr lang="en-CN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3A9162-8A54-8242-9958-E1F41E593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690" y="4444604"/>
                  <a:ext cx="100399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B9DB16-7E6A-8746-B934-FD90B6DD9CD1}"/>
                    </a:ext>
                  </a:extLst>
                </p:cNvPr>
                <p:cNvSpPr txBox="1"/>
                <p:nvPr/>
              </p:nvSpPr>
              <p:spPr>
                <a:xfrm>
                  <a:off x="10566387" y="5472514"/>
                  <a:ext cx="10039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=0.67</m:t>
                        </m:r>
                      </m:oMath>
                    </m:oMathPara>
                  </a14:m>
                  <a:endParaRPr lang="en-CN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B9DB16-7E6A-8746-B934-FD90B6DD9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387" y="5472514"/>
                  <a:ext cx="1003993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4C35BF-FBD0-174F-9FB2-564126A9E26A}"/>
                </a:ext>
              </a:extLst>
            </p:cNvPr>
            <p:cNvSpPr txBox="1"/>
            <p:nvPr/>
          </p:nvSpPr>
          <p:spPr>
            <a:xfrm>
              <a:off x="6073593" y="3776045"/>
              <a:ext cx="3190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Multiplying the weights of rules in a reasoning path as score</a:t>
              </a:r>
              <a:endParaRPr lang="en-CN" sz="16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E4CFDB-0E0F-4A46-A4C9-A290C3B912DB}"/>
                </a:ext>
              </a:extLst>
            </p:cNvPr>
            <p:cNvSpPr txBox="1"/>
            <p:nvPr/>
          </p:nvSpPr>
          <p:spPr>
            <a:xfrm>
              <a:off x="9327777" y="3776045"/>
              <a:ext cx="2796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Normalizing entity scores to get a distribution for the answer</a:t>
              </a:r>
              <a:endParaRPr lang="en-CN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FB046C3-B234-47D3-B375-F47C8DE1CF8A}"/>
              </a:ext>
            </a:extLst>
          </p:cNvPr>
          <p:cNvSpPr txBox="1"/>
          <p:nvPr/>
        </p:nvSpPr>
        <p:spPr>
          <a:xfrm>
            <a:off x="838200" y="615830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James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Cussens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Parameter estimation in stochastic logic programs. </a:t>
            </a:r>
            <a:r>
              <a:rPr lang="en-US" altLang="zh-CN" i="1" dirty="0">
                <a:solidFill>
                  <a:srgbClr val="222222"/>
                </a:solidFill>
              </a:rPr>
              <a:t>ML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2001.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42F86A1-031F-470A-A57D-69B690B73843}"/>
              </a:ext>
            </a:extLst>
          </p:cNvPr>
          <p:cNvSpPr txBox="1"/>
          <p:nvPr/>
        </p:nvSpPr>
        <p:spPr>
          <a:xfrm>
            <a:off x="7168470" y="2594710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3.0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E93714-3856-465E-8242-E18757FD9F6F}"/>
              </a:ext>
            </a:extLst>
          </p:cNvPr>
          <p:cNvSpPr txBox="1"/>
          <p:nvPr/>
        </p:nvSpPr>
        <p:spPr>
          <a:xfrm>
            <a:off x="7168469" y="2962822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0.8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D981305-5EA9-4447-B7A9-7B59DD4F9ECD}"/>
              </a:ext>
            </a:extLst>
          </p:cNvPr>
          <p:cNvSpPr txBox="1"/>
          <p:nvPr/>
        </p:nvSpPr>
        <p:spPr>
          <a:xfrm>
            <a:off x="7178956" y="3309812"/>
            <a:ext cx="145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weight 1.2</a:t>
            </a:r>
          </a:p>
        </p:txBody>
      </p:sp>
    </p:spTree>
    <p:extLst>
      <p:ext uri="{BB962C8B-B14F-4D97-AF65-F5344CB8AC3E}">
        <p14:creationId xmlns:p14="http://schemas.microsoft.com/office/powerpoint/2010/main" val="1709233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44756-A8E3-4A06-BC7A-9202567D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TensorLog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BB200D-2A49-416B-A68B-41133365A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Perform reasoning by using matrix-vector multiplication:</a:t>
                </a:r>
              </a:p>
              <a:p>
                <a:pPr lvl="1"/>
                <a:r>
                  <a:rPr lang="en-US" altLang="zh-CN" sz="2800" dirty="0"/>
                  <a:t>Model each unary relation as a vector: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𝐼𝑛𝑓𝑎𝑛𝑡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𝑖𝑛𝑓𝑎𝑛𝑡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𝑖𝑛𝑓𝑎𝑛𝑡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/>
                  <a:t>, 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is an infant </a:t>
                </a:r>
              </a:p>
              <a:p>
                <a:pPr lvl="1"/>
                <a:endParaRPr lang="en-US" altLang="zh-CN" sz="2800" dirty="0"/>
              </a:p>
              <a:p>
                <a:pPr lvl="1"/>
                <a:r>
                  <a:rPr lang="en-US" altLang="zh-CN" sz="2800" dirty="0"/>
                  <a:t>Model each binary relation as a matrix: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𝐹𝑎𝑡h𝑒𝑟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𝐹𝑎𝑡h𝑒𝑟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/>
                  <a:t>, 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is the father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BB200D-2A49-416B-A68B-41133365A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F26CE9C-A7F5-42EC-9847-4A7C7303F1DA}"/>
              </a:ext>
            </a:extLst>
          </p:cNvPr>
          <p:cNvSpPr txBox="1"/>
          <p:nvPr/>
        </p:nvSpPr>
        <p:spPr>
          <a:xfrm>
            <a:off x="838199" y="5992297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William W. Cohen.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TensorLog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differentiable deductive database.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 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2016.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494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44756-A8E3-4A06-BC7A-9202567D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TensorLog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B200D-2A49-416B-A68B-41133365A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Examples:</a:t>
            </a:r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DA9B0-35DC-7B45-904E-1865F1A1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0" y="1690688"/>
            <a:ext cx="5568462" cy="2348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925A2-FACC-AB48-A692-3740FE55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0" y="4001294"/>
            <a:ext cx="5979821" cy="25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III: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Neural-Symbolic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IV: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4850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0C0E-B0BA-1E49-94F4-EE2C69A6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Logic Programming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F5A3-3EFD-3448-88F3-4B32EB73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</a:t>
            </a:r>
          </a:p>
          <a:p>
            <a:pPr lvl="1"/>
            <a:r>
              <a:rPr lang="en-US" sz="2800" dirty="0"/>
              <a:t>Use a collection of </a:t>
            </a:r>
            <a:r>
              <a:rPr lang="en-US" sz="2800" b="1" dirty="0">
                <a:solidFill>
                  <a:srgbClr val="0000FF"/>
                </a:solidFill>
              </a:rPr>
              <a:t>logic rules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0000FF"/>
                </a:solidFill>
              </a:rPr>
              <a:t>forward chaining</a:t>
            </a:r>
            <a:r>
              <a:rPr lang="en-US" sz="2800" dirty="0"/>
              <a:t> to build a </a:t>
            </a:r>
            <a:r>
              <a:rPr lang="en-US" sz="2800" b="1" dirty="0">
                <a:solidFill>
                  <a:srgbClr val="0000FF"/>
                </a:solidFill>
              </a:rPr>
              <a:t>Markov logic network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>
                <a:solidFill>
                  <a:srgbClr val="0000FF"/>
                </a:solidFill>
              </a:rPr>
              <a:t>neural methods</a:t>
            </a:r>
            <a:r>
              <a:rPr lang="en-US" sz="2800" dirty="0"/>
              <a:t> to improve inference and learning of MLN</a:t>
            </a:r>
          </a:p>
          <a:p>
            <a:pPr lvl="1"/>
            <a:endParaRPr lang="en-US" sz="2800" dirty="0"/>
          </a:p>
          <a:p>
            <a:r>
              <a:rPr lang="en-US" dirty="0"/>
              <a:t>Strength:</a:t>
            </a:r>
          </a:p>
          <a:p>
            <a:pPr lvl="1"/>
            <a:r>
              <a:rPr lang="en-US" sz="2800" b="1" dirty="0"/>
              <a:t>Symbolic</a:t>
            </a:r>
            <a:r>
              <a:rPr lang="en-US" sz="2800" dirty="0"/>
              <a:t>: ability of using domain knowledge, interpretability</a:t>
            </a:r>
          </a:p>
          <a:p>
            <a:pPr lvl="1"/>
            <a:r>
              <a:rPr lang="en-US" sz="2800" b="1" dirty="0"/>
              <a:t>Neural</a:t>
            </a:r>
            <a:r>
              <a:rPr lang="en-US" sz="2800" dirty="0"/>
              <a:t>: efficiency, capacity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C6848-969F-A14F-AB35-6BE89528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4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937-0CF6-9D4B-B84B-320AADA4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Repurposing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4B2D-5F71-7A4A-8D5C-9319AE216A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(approved)</a:t>
            </a:r>
            <a:r>
              <a:rPr lang="zh-CN" altLang="en-US" dirty="0"/>
              <a:t> </a:t>
            </a:r>
            <a:r>
              <a:rPr lang="en-US" altLang="zh-CN" dirty="0"/>
              <a:t>drugs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B5803-92D2-6D43-B001-2F4ECD13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7" y="1333530"/>
            <a:ext cx="4717774" cy="44016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C3E986-5096-49D0-8308-22C20A26CCFD}"/>
              </a:ext>
            </a:extLst>
          </p:cNvPr>
          <p:cNvSpPr txBox="1"/>
          <p:nvPr/>
        </p:nvSpPr>
        <p:spPr>
          <a:xfrm>
            <a:off x="838199" y="5840041"/>
            <a:ext cx="1051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</a:rPr>
              <a:t>Xiangxiang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Zeng </a:t>
            </a:r>
            <a:r>
              <a:rPr lang="en-US" altLang="zh-CN" dirty="0">
                <a:solidFill>
                  <a:srgbClr val="222222"/>
                </a:solidFill>
              </a:rPr>
              <a:t>et</a:t>
            </a:r>
            <a:r>
              <a:rPr lang="zh-CN" altLang="en-US" dirty="0">
                <a:solidFill>
                  <a:srgbClr val="222222"/>
                </a:solidFill>
              </a:rPr>
              <a:t> </a:t>
            </a:r>
            <a:r>
              <a:rPr lang="en-US" altLang="zh-CN" dirty="0">
                <a:solidFill>
                  <a:srgbClr val="222222"/>
                </a:solidFill>
              </a:rPr>
              <a:t>al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Repurpose open data to discover therapeutics for COVID-19 using deep learning.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Journal of proteome research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 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35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F73E-D069-7F4A-AEFC-B361449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Logic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39A5-C3C2-3347-B5AD-A1DAC1B8C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Combines</a:t>
            </a:r>
            <a:r>
              <a:rPr lang="zh-CN" altLang="en-US" dirty="0"/>
              <a:t> </a:t>
            </a:r>
            <a:r>
              <a:rPr lang="en-US" altLang="zh-CN" dirty="0"/>
              <a:t>first-order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endParaRPr lang="en-CA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DDD0D-6BAE-0C43-836E-AA404CD5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36" y="2266512"/>
            <a:ext cx="6279047" cy="20463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3EFF9-62B1-7E4A-BEAE-4D56F2016845}"/>
              </a:ext>
            </a:extLst>
          </p:cNvPr>
          <p:cNvGrpSpPr/>
          <p:nvPr/>
        </p:nvGrpSpPr>
        <p:grpSpPr>
          <a:xfrm>
            <a:off x="357305" y="2669520"/>
            <a:ext cx="5593776" cy="1303422"/>
            <a:chOff x="1026388" y="2616842"/>
            <a:chExt cx="5593776" cy="1303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DF7831-0A47-6A42-B5D8-93AE5E9C26C4}"/>
                    </a:ext>
                  </a:extLst>
                </p:cNvPr>
                <p:cNvSpPr txBox="1"/>
                <p:nvPr/>
              </p:nvSpPr>
              <p:spPr>
                <a:xfrm>
                  <a:off x="1580323" y="2616842"/>
                  <a:ext cx="3379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𝐿𝑖𝑣𝑒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DF7831-0A47-6A42-B5D8-93AE5E9C2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323" y="2616842"/>
                  <a:ext cx="337983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8245C0-8EA7-BA49-96F7-E9B8A97AD196}"/>
                    </a:ext>
                  </a:extLst>
                </p:cNvPr>
                <p:cNvSpPr txBox="1"/>
                <p:nvPr/>
              </p:nvSpPr>
              <p:spPr>
                <a:xfrm>
                  <a:off x="1580323" y="3053642"/>
                  <a:ext cx="43023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𝑃𝑜𝑙𝑖𝑡𝑖𝑐𝑖𝑎𝑛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8245C0-8EA7-BA49-96F7-E9B8A97AD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323" y="3053642"/>
                  <a:ext cx="430239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AC99C2-2B2A-3D44-8BE6-130D4BAFC3C7}"/>
                    </a:ext>
                  </a:extLst>
                </p:cNvPr>
                <p:cNvSpPr txBox="1"/>
                <p:nvPr/>
              </p:nvSpPr>
              <p:spPr>
                <a:xfrm>
                  <a:off x="1580323" y="3543551"/>
                  <a:ext cx="50398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𝐵𝑜𝑟𝑛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𝐶𝑖𝑡𝑦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AC99C2-2B2A-3D44-8BE6-130D4BAFC3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323" y="3543551"/>
                  <a:ext cx="503984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F7B89C-20C3-5A42-9455-B0B4BA82D5B5}"/>
                </a:ext>
              </a:extLst>
            </p:cNvPr>
            <p:cNvSpPr txBox="1"/>
            <p:nvPr/>
          </p:nvSpPr>
          <p:spPr>
            <a:xfrm>
              <a:off x="1040963" y="2620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0.2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1F0A1-8DE8-EF4D-9984-E351A53E1DEC}"/>
                </a:ext>
              </a:extLst>
            </p:cNvPr>
            <p:cNvSpPr txBox="1"/>
            <p:nvPr/>
          </p:nvSpPr>
          <p:spPr>
            <a:xfrm>
              <a:off x="1026388" y="306953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2.6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668339-E48A-4D44-AD02-3941DB710AFB}"/>
                </a:ext>
              </a:extLst>
            </p:cNvPr>
            <p:cNvSpPr txBox="1"/>
            <p:nvPr/>
          </p:nvSpPr>
          <p:spPr>
            <a:xfrm>
              <a:off x="1028045" y="355093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1.5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6BB30-181A-CF42-B88C-B43EFC42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50</a:t>
            </a:fld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C61FD4E-DD14-4C47-9AF9-C81AC5FFBB87}"/>
              </a:ext>
            </a:extLst>
          </p:cNvPr>
          <p:cNvGrpSpPr/>
          <p:nvPr/>
        </p:nvGrpSpPr>
        <p:grpSpPr>
          <a:xfrm>
            <a:off x="1456763" y="4380171"/>
            <a:ext cx="9350005" cy="1808116"/>
            <a:chOff x="1515034" y="4233188"/>
            <a:chExt cx="9350005" cy="180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C8140D-EC3A-204A-900A-384C924BBD48}"/>
                </a:ext>
              </a:extLst>
            </p:cNvPr>
            <p:cNvSpPr txBox="1"/>
            <p:nvPr/>
          </p:nvSpPr>
          <p:spPr>
            <a:xfrm>
              <a:off x="1581795" y="540137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CFF1BA-0074-2341-A5C8-B98C4273BD5D}"/>
                    </a:ext>
                  </a:extLst>
                </p:cNvPr>
                <p:cNvSpPr txBox="1"/>
                <p:nvPr/>
              </p:nvSpPr>
              <p:spPr>
                <a:xfrm>
                  <a:off x="1515034" y="5366938"/>
                  <a:ext cx="20305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𝒪</m:t>
                          </m:r>
                        </m:sub>
                      </m:sSub>
                    </m:oMath>
                  </a14:m>
                  <a:r>
                    <a:rPr lang="en-US" dirty="0"/>
                    <a:t>: observed facts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CFF1BA-0074-2341-A5C8-B98C4273B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034" y="5366938"/>
                  <a:ext cx="2030507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F9F5A6-CD82-8246-ABB2-19DBD5DD8DAE}"/>
                    </a:ext>
                  </a:extLst>
                </p:cNvPr>
                <p:cNvSpPr txBox="1"/>
                <p:nvPr/>
              </p:nvSpPr>
              <p:spPr>
                <a:xfrm>
                  <a:off x="1581795" y="5764305"/>
                  <a:ext cx="2668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</m:oMath>
                  </a14:m>
                  <a:r>
                    <a:rPr lang="en-US" dirty="0"/>
                    <a:t>: </a:t>
                  </a:r>
                  <a:r>
                    <a:rPr lang="en-US" altLang="zh-CN" dirty="0"/>
                    <a:t>unobserved/hidden facts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F9F5A6-CD82-8246-ABB2-19DBD5DD8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795" y="5764305"/>
                  <a:ext cx="26684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283" t="-28889" r="-5023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E38859B-10C8-EF48-B4E9-DC11324D2F44}"/>
                    </a:ext>
                  </a:extLst>
                </p:cNvPr>
                <p:cNvSpPr/>
                <p:nvPr/>
              </p:nvSpPr>
              <p:spPr>
                <a:xfrm>
                  <a:off x="5601354" y="5368624"/>
                  <a:ext cx="25528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dirty="0"/>
                    <a:t>: weight of logic rule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E38859B-10C8-EF48-B4E9-DC11324D2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354" y="5368624"/>
                  <a:ext cx="255281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5B96E24-3467-924F-AD59-2E68538BE4D3}"/>
                    </a:ext>
                  </a:extLst>
                </p:cNvPr>
                <p:cNvSpPr/>
                <p:nvPr/>
              </p:nvSpPr>
              <p:spPr>
                <a:xfrm>
                  <a:off x="5601354" y="5665504"/>
                  <a:ext cx="5263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𝒪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: number of true grounds of the logic rule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5B96E24-3467-924F-AD59-2E68538BE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354" y="5665504"/>
                  <a:ext cx="5263685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78422-95AE-4127-B67F-4FBD031A111B}"/>
                    </a:ext>
                  </a:extLst>
                </p:cNvPr>
                <p:cNvSpPr txBox="1"/>
                <p:nvPr/>
              </p:nvSpPr>
              <p:spPr>
                <a:xfrm>
                  <a:off x="2234453" y="4233188"/>
                  <a:ext cx="7965142" cy="984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𝒪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ℋ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F78422-95AE-4127-B67F-4FBD031A1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4453" y="4233188"/>
                  <a:ext cx="7965142" cy="98405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289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0C0E-B0BA-1E49-94F4-EE2C69A6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F5A3-3EFD-3448-88F3-4B32EB73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Effectively leverage domain knowledge with logic rules</a:t>
            </a:r>
          </a:p>
          <a:p>
            <a:pPr lvl="1"/>
            <a:r>
              <a:rPr lang="en-US" dirty="0"/>
              <a:t>Handle the uncertainty</a:t>
            </a:r>
          </a:p>
          <a:p>
            <a:pPr lvl="1"/>
            <a:endParaRPr lang="en-US" dirty="0"/>
          </a:p>
          <a:p>
            <a:r>
              <a:rPr lang="en-US" dirty="0"/>
              <a:t>Limitation</a:t>
            </a:r>
          </a:p>
          <a:p>
            <a:pPr lvl="1"/>
            <a:r>
              <a:rPr lang="en-US" dirty="0"/>
              <a:t>Inference is difficult due to complicated graph structures</a:t>
            </a:r>
          </a:p>
          <a:p>
            <a:pPr lvl="1"/>
            <a:r>
              <a:rPr lang="en-US" dirty="0"/>
              <a:t>Recall is low since many facts are not covered by any logic rules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C6848-969F-A14F-AB35-6BE89528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4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9BE4-47B5-D34F-9976-9E6873B8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17248-62C8-0140-A94B-8DA6D8A848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Learning the entity and relation embeddings for predicting the missing facts (e.g., </a:t>
                </a:r>
                <a:r>
                  <a:rPr lang="en-US" dirty="0" err="1"/>
                  <a:t>TransE</a:t>
                </a:r>
                <a:r>
                  <a:rPr lang="en-US" dirty="0"/>
                  <a:t>, </a:t>
                </a:r>
                <a:r>
                  <a:rPr lang="en-US" dirty="0" err="1"/>
                  <a:t>DisMult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ComplEx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RotatE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Defining the joint distribution of all the facts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𝜎 is the sigmoid function, 𝛾 is a fixed margin </a:t>
                </a:r>
              </a:p>
              <a:p>
                <a:endParaRPr lang="en-US" dirty="0"/>
              </a:p>
              <a:p>
                <a:r>
                  <a:rPr lang="en-US" dirty="0"/>
                  <a:t>Trained by treating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𝒪</m:t>
                        </m:r>
                      </m:sub>
                    </m:sSub>
                  </m:oMath>
                </a14:m>
                <a:r>
                  <a:rPr lang="en-US" dirty="0"/>
                  <a:t> as positive facts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dirty="0"/>
                  <a:t> as negative facts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17248-62C8-0140-A94B-8DA6D8A84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361" r="-1333" b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89F60-BF6D-C54B-9017-10ECC23E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1457-58E5-4941-A74E-95B3690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614D-D552-424E-B20F-717EA6C20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Can be effectively and efficiently trained by SGD</a:t>
            </a:r>
          </a:p>
          <a:p>
            <a:pPr lvl="1"/>
            <a:r>
              <a:rPr lang="en-US" dirty="0"/>
              <a:t>High recall of missing link prediction with entity and relation embeddings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Hard to leverage domain knowledge (logic rules)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AB5AD-D322-7243-9721-D2CE7D4E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3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332B-D804-A34B-A4D0-52226163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4C3D-DD2E-FA47-ABAC-4547FE70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Towards combining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dirty="0"/>
              <a:t>and </a:t>
            </a:r>
            <a:r>
              <a:rPr lang="en-US" altLang="zh-CN" dirty="0"/>
              <a:t>k</a:t>
            </a:r>
            <a:r>
              <a:rPr lang="en-US" dirty="0"/>
              <a:t>nowledge graph embedding</a:t>
            </a:r>
          </a:p>
          <a:p>
            <a:pPr lvl="1"/>
            <a:r>
              <a:rPr lang="en-US" dirty="0"/>
              <a:t>Leverage log</a:t>
            </a:r>
            <a:r>
              <a:rPr lang="en-US" altLang="zh-CN" dirty="0"/>
              <a:t>ic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uncertainty</a:t>
            </a:r>
          </a:p>
          <a:p>
            <a:pPr lvl="1"/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endParaRPr lang="en-US" altLang="zh-CN" dirty="0"/>
          </a:p>
          <a:p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EM</a:t>
            </a:r>
          </a:p>
          <a:p>
            <a:pPr lvl="1"/>
            <a:r>
              <a:rPr lang="en-US" altLang="zh-CN" dirty="0"/>
              <a:t>Parametrize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18A10-5FC1-5E47-AFEC-F444B973F26D}"/>
              </a:ext>
            </a:extLst>
          </p:cNvPr>
          <p:cNvSpPr txBox="1"/>
          <p:nvPr/>
        </p:nvSpPr>
        <p:spPr>
          <a:xfrm>
            <a:off x="838200" y="60819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 and Jian Tang. Probabilistic logic neural networks for reasoning.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2019.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D5037-B3BD-874C-A5B8-0CC2A0BE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85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8836-FA8F-7A46-9BBD-432F7BB9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pLogicNet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047DC3-E07C-234E-843E-098D54B13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Define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MLN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maximizing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lower-bound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log-likelihood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facts</a:t>
                </a:r>
              </a:p>
              <a:p>
                <a:pPr marL="45720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𝒪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047DC3-E07C-234E-843E-098D54B13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C37332-AEDD-B84B-A346-8A8F6774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5" y="2260275"/>
            <a:ext cx="5993919" cy="19534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031D9-A94E-7F47-B17F-DE8321E0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47042B-4892-4C2D-B103-091131B495BB}"/>
                  </a:ext>
                </a:extLst>
              </p:cNvPr>
              <p:cNvSpPr txBox="1"/>
              <p:nvPr/>
            </p:nvSpPr>
            <p:spPr>
              <a:xfrm>
                <a:off x="6419180" y="2646632"/>
                <a:ext cx="5569110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𝒪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47042B-4892-4C2D-B103-091131B49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80" y="2646632"/>
                <a:ext cx="556911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">
            <a:extLst>
              <a:ext uri="{FF2B5EF4-FFF2-40B4-BE49-F238E27FC236}">
                <a16:creationId xmlns:a16="http://schemas.microsoft.com/office/drawing/2014/main" id="{476D045E-175A-4280-84F5-3DF40F4B29C7}"/>
              </a:ext>
            </a:extLst>
          </p:cNvPr>
          <p:cNvSpPr txBox="1"/>
          <p:nvPr/>
        </p:nvSpPr>
        <p:spPr>
          <a:xfrm>
            <a:off x="838200" y="60819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 and Jian Tang. Probabilistic logic neural networks for reasoning. </a:t>
            </a:r>
            <a:r>
              <a:rPr lang="en-US" altLang="zh-CN" b="0" i="1" dirty="0" err="1">
                <a:solidFill>
                  <a:srgbClr val="222222"/>
                </a:solidFill>
                <a:effectLst/>
              </a:rPr>
              <a:t>NeurIPS</a:t>
            </a:r>
            <a:r>
              <a:rPr lang="en-US" altLang="zh-CN" dirty="0">
                <a:solidFill>
                  <a:srgbClr val="222222"/>
                </a:solidFill>
              </a:rPr>
              <a:t> 2019.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9339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54BF-F06E-ED42-8E08-BAA8094C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19119-185B-AE49-B52C-09D0D458E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Amortized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</a:t>
                </a:r>
                <a:r>
                  <a:rPr lang="en-US" dirty="0"/>
                  <a:t>ean</a:t>
                </a:r>
                <a:r>
                  <a:rPr lang="en-US" altLang="zh-CN" dirty="0"/>
                  <a:t>-field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inference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knowledge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19119-185B-AE49-B52C-09D0D458E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231E4-7E19-4045-B75A-6E5E5866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21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AC95-DE64-1F42-BB01-E9D6234F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Inference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200A7-11B0-9949-9AA5-674610FB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2044226"/>
            <a:ext cx="5446418" cy="1492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166E3-C7EB-2D44-B87B-668223BE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4255938"/>
            <a:ext cx="5446417" cy="1492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F201E-32F5-E844-BCF0-B61528F2C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7" y="2044226"/>
            <a:ext cx="5446418" cy="14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5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7E5-F847-8D46-ADFD-8F86018E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43C87-F5B0-614C-A759-249493151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Optimize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pseudo-likelihood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</a:p>
              <a:p>
                <a:pPr lvl="1"/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weights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logic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𝒪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∪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ℋ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𝑀𝐵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zh-CN" dirty="0"/>
                  <a:t> is the Markov blanket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43C87-F5B0-614C-A759-249493151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69E153-8404-1D4B-B45C-854CB966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720" y="4395166"/>
            <a:ext cx="6436559" cy="20977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1FA3-55FD-BF42-AD0D-C06D7C6F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61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E1221-EDCD-0447-9797-FAB9ACA7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9" y="4255938"/>
            <a:ext cx="5446417" cy="1492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505E0-8F25-0F48-9B73-D529F5E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5" y="2040013"/>
            <a:ext cx="5446418" cy="1492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F201E-32F5-E844-BCF0-B61528F2C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17" y="2040011"/>
            <a:ext cx="5464348" cy="1497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AC95-DE64-1F42-BB01-E9D6234F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55527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7BBA-9E19-764F-8650-5231332B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92BD-5A52-4648-AE95-7E8B2BC38C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43270"/>
            <a:ext cx="10724322" cy="4533693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meanings</a:t>
            </a:r>
            <a:endParaRPr lang="en-US" dirty="0"/>
          </a:p>
        </p:txBody>
      </p:sp>
      <p:pic>
        <p:nvPicPr>
          <p:cNvPr id="1026" name="Picture 2" descr="Using Knowledge Resources to Improve Information Retrieval">
            <a:extLst>
              <a:ext uri="{FF2B5EF4-FFF2-40B4-BE49-F238E27FC236}">
                <a16:creationId xmlns:a16="http://schemas.microsoft.com/office/drawing/2014/main" id="{278EAF9B-A2D7-C048-B382-ADADD0C8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69" y="2622109"/>
            <a:ext cx="8753061" cy="31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4C849-8B62-F649-9ACF-496099F84951}"/>
              </a:ext>
            </a:extLst>
          </p:cNvPr>
          <p:cNvSpPr txBox="1"/>
          <p:nvPr/>
        </p:nvSpPr>
        <p:spPr>
          <a:xfrm>
            <a:off x="4750905" y="5992297"/>
            <a:ext cx="644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CA" altLang="zh-CN" dirty="0">
                <a:hlinkClick r:id="rId3"/>
              </a:rPr>
              <a:t>http://</a:t>
            </a:r>
            <a:r>
              <a:rPr lang="en-CA" altLang="zh-CN" dirty="0" err="1">
                <a:hlinkClick r:id="rId3"/>
              </a:rPr>
              <a:t>www.cs.cmu.edu</a:t>
            </a:r>
            <a:r>
              <a:rPr lang="en-CA" altLang="zh-CN" dirty="0">
                <a:hlinkClick r:id="rId3"/>
              </a:rPr>
              <a:t>/~</a:t>
            </a:r>
            <a:r>
              <a:rPr lang="en-CA" altLang="zh-CN" dirty="0" err="1">
                <a:hlinkClick r:id="rId3"/>
              </a:rPr>
              <a:t>callan</a:t>
            </a:r>
            <a:r>
              <a:rPr lang="en-CA" altLang="zh-CN" dirty="0">
                <a:hlinkClick r:id="rId3"/>
              </a:rPr>
              <a:t>/Projects/IIS-1422676/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78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A932-DCC5-854B-BDB9-B6DAF042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02718-66C7-224F-AA00-B7EADA60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37" y="3531231"/>
            <a:ext cx="10032326" cy="28771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5D6895-F9BA-AC4B-A612-303630C2902A}"/>
              </a:ext>
            </a:extLst>
          </p:cNvPr>
          <p:cNvSpPr/>
          <p:nvPr/>
        </p:nvSpPr>
        <p:spPr>
          <a:xfrm>
            <a:off x="938708" y="1284462"/>
            <a:ext cx="100323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432FF"/>
                </a:solidFill>
              </a:rPr>
              <a:t>Datasets: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dirty="0"/>
              <a:t>benchmark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FB15K,</a:t>
            </a:r>
            <a:r>
              <a:rPr lang="zh-CN" altLang="en-US" sz="2000" dirty="0"/>
              <a:t> </a:t>
            </a:r>
            <a:r>
              <a:rPr lang="en-US" altLang="zh-CN" sz="2000" dirty="0"/>
              <a:t>WN18,</a:t>
            </a:r>
            <a:r>
              <a:rPr lang="zh-CN" altLang="en-US" sz="2000" dirty="0"/>
              <a:t> </a:t>
            </a:r>
            <a:r>
              <a:rPr lang="en-US" altLang="zh-CN" sz="2000" dirty="0"/>
              <a:t>FB15K-237,</a:t>
            </a:r>
            <a:r>
              <a:rPr lang="zh-CN" altLang="en-US" sz="2000" dirty="0"/>
              <a:t> </a:t>
            </a:r>
            <a:r>
              <a:rPr lang="en-US" altLang="zh-CN" sz="2000" dirty="0"/>
              <a:t>WN18-RR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Logic</a:t>
            </a:r>
            <a:r>
              <a:rPr lang="zh-CN" altLang="en-US" sz="2000" dirty="0"/>
              <a:t> </a:t>
            </a:r>
            <a:r>
              <a:rPr lang="en-US" altLang="zh-CN" sz="2000" dirty="0"/>
              <a:t>rules: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Composition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Father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Father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GrandFather</a:t>
            </a:r>
            <a:r>
              <a:rPr lang="en-US" altLang="zh-CN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Inverse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Husband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Wife)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Symmetric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Similar)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Subrelation</a:t>
            </a:r>
            <a:r>
              <a:rPr lang="zh-CN" altLang="en-US" sz="2000" dirty="0"/>
              <a:t> </a:t>
            </a:r>
            <a:r>
              <a:rPr lang="en-US" altLang="zh-CN" sz="2000" dirty="0"/>
              <a:t>rules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=&gt;</a:t>
            </a:r>
            <a:r>
              <a:rPr lang="zh-CN" altLang="en-US" sz="2000" dirty="0"/>
              <a:t> </a:t>
            </a:r>
            <a:r>
              <a:rPr lang="en-US" altLang="zh-CN" sz="2000" dirty="0"/>
              <a:t>Person)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1AE1B-F6D7-094A-96F5-9C99870C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5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44756-A8E3-4A06-BC7A-9202567D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Stochastic Logic Programming Based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B200D-2A49-416B-A68B-41133365A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Idea:</a:t>
            </a:r>
          </a:p>
          <a:p>
            <a:pPr lvl="1"/>
            <a:r>
              <a:rPr lang="en-US" sz="2800" dirty="0"/>
              <a:t>Use a collection of </a:t>
            </a:r>
            <a:r>
              <a:rPr lang="en-US" sz="2800" b="1" dirty="0">
                <a:solidFill>
                  <a:srgbClr val="0000FF"/>
                </a:solidFill>
              </a:rPr>
              <a:t>logic rules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0000FF"/>
                </a:solidFill>
              </a:rPr>
              <a:t>backward chaining</a:t>
            </a:r>
            <a:r>
              <a:rPr lang="en-US" sz="2800" dirty="0"/>
              <a:t> to build a </a:t>
            </a:r>
            <a:r>
              <a:rPr lang="en-US" sz="2800" b="1" dirty="0">
                <a:solidFill>
                  <a:srgbClr val="0000FF"/>
                </a:solidFill>
              </a:rPr>
              <a:t>reasoning graph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>
                <a:solidFill>
                  <a:srgbClr val="0000FF"/>
                </a:solidFill>
              </a:rPr>
              <a:t>neural methods</a:t>
            </a:r>
            <a:r>
              <a:rPr lang="en-US" sz="2800" dirty="0"/>
              <a:t> to aggregate relational paths for reasoning</a:t>
            </a:r>
          </a:p>
          <a:p>
            <a:pPr lvl="1"/>
            <a:endParaRPr lang="en-US" sz="2800" dirty="0"/>
          </a:p>
          <a:p>
            <a:r>
              <a:rPr lang="en-US" altLang="zh-CN" dirty="0"/>
              <a:t>Strength:</a:t>
            </a:r>
          </a:p>
          <a:p>
            <a:pPr lvl="1"/>
            <a:r>
              <a:rPr lang="en-US" sz="2800" dirty="0"/>
              <a:t>Better handle each query with better efficiency</a:t>
            </a:r>
          </a:p>
          <a:p>
            <a:pPr lvl="1"/>
            <a:endParaRPr lang="en-US" sz="2800" b="1" dirty="0">
              <a:solidFill>
                <a:srgbClr val="0000FF"/>
              </a:solidFill>
            </a:endParaRPr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9377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9BE4-47B5-D34F-9976-9E6873B8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TensorLog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17248-62C8-0140-A94B-8DA6D8A848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End-to-end method to model relational paths:</a:t>
                </a:r>
              </a:p>
              <a:p>
                <a:pPr lvl="1"/>
                <a:r>
                  <a:rPr lang="en-US" sz="2800" dirty="0"/>
                  <a:t>Model each unary relation with a vector</a:t>
                </a:r>
              </a:p>
              <a:p>
                <a:pPr lvl="1"/>
                <a:r>
                  <a:rPr lang="en-US" sz="2800" dirty="0"/>
                  <a:t>Model each binary relation with a matrix</a:t>
                </a:r>
              </a:p>
              <a:p>
                <a:pPr lvl="1"/>
                <a:endParaRPr lang="en-US" sz="2800" dirty="0"/>
              </a:p>
              <a:p>
                <a:r>
                  <a:rPr lang="en-US" dirty="0"/>
                  <a:t>Able to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query with a single rule</a:t>
                </a:r>
              </a:p>
              <a:p>
                <a:endParaRPr lang="en-US" dirty="0"/>
              </a:p>
              <a:p>
                <a:r>
                  <a:rPr lang="en-US" dirty="0"/>
                  <a:t>How to deal with multiple rules?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17248-62C8-0140-A94B-8DA6D8A84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89F60-BF6D-C54B-9017-10ECC23E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03B77-0FDF-8348-9DBB-D02641A8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87" y="4183247"/>
            <a:ext cx="5153358" cy="21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8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D2-3687-E747-9BEF-203B816B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ProPPR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04F5-CFB2-7743-A098-95D23091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CN" altLang="zh-CN"/>
              <a:t>Consider multiple rules</a:t>
            </a:r>
          </a:p>
          <a:p>
            <a:endParaRPr lang="en-CN" altLang="zh-CN"/>
          </a:p>
          <a:p>
            <a:r>
              <a:rPr lang="en-CN" altLang="zh-CN"/>
              <a:t>Build the inference graph with </a:t>
            </a:r>
            <a:r>
              <a:rPr lang="en-CN" altLang="zh-CN" b="1">
                <a:solidFill>
                  <a:srgbClr val="0000FF"/>
                </a:solidFill>
              </a:rPr>
              <a:t>backward chaining</a:t>
            </a:r>
          </a:p>
          <a:p>
            <a:endParaRPr lang="en-CN" altLang="zh-CN"/>
          </a:p>
          <a:p>
            <a:r>
              <a:rPr lang="en-CN" altLang="zh-CN"/>
              <a:t>The transition probability from a node to its children is decided by </a:t>
            </a:r>
            <a:r>
              <a:rPr lang="en-CN" altLang="zh-CN" b="1">
                <a:solidFill>
                  <a:srgbClr val="0000FF"/>
                </a:solidFill>
              </a:rPr>
              <a:t>rule weights</a:t>
            </a:r>
            <a:endParaRPr lang="en-CN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EB6DD-83D6-5E42-AD25-7775E516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65" y="1566161"/>
            <a:ext cx="4770804" cy="39644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0309F2-DAE4-4F84-A41F-8515322BC58C}"/>
              </a:ext>
            </a:extLst>
          </p:cNvPr>
          <p:cNvSpPr txBox="1"/>
          <p:nvPr/>
        </p:nvSpPr>
        <p:spPr>
          <a:xfrm>
            <a:off x="838201" y="584654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William Yang Wang, Kathryn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Mazaitis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and William W. Cohen. Programming with personalized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pagerank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locally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groundable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first-order probabilistic logic.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CIKM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926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D2-3687-E747-9BEF-203B816B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ProPPR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04F5-CFB2-7743-A098-95D23091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CN" altLang="zh-CN" dirty="0"/>
              <a:t>Apply </a:t>
            </a:r>
            <a:r>
              <a:rPr lang="en-CN" altLang="zh-CN" b="1" dirty="0">
                <a:solidFill>
                  <a:srgbClr val="0000FF"/>
                </a:solidFill>
              </a:rPr>
              <a:t>personalized page rank</a:t>
            </a:r>
            <a:r>
              <a:rPr lang="en-CN" altLang="zh-CN" dirty="0"/>
              <a:t> to the inference graph</a:t>
            </a:r>
          </a:p>
          <a:p>
            <a:endParaRPr lang="en-CN" altLang="zh-CN" b="1" dirty="0">
              <a:solidFill>
                <a:srgbClr val="0000FF"/>
              </a:solidFill>
            </a:endParaRPr>
          </a:p>
          <a:p>
            <a:r>
              <a:rPr lang="en-CN" altLang="zh-CN" dirty="0"/>
              <a:t>Predict the answer as the entity with the </a:t>
            </a:r>
            <a:r>
              <a:rPr lang="en-CN" altLang="zh-CN" b="1" dirty="0">
                <a:solidFill>
                  <a:srgbClr val="0000FF"/>
                </a:solidFill>
              </a:rPr>
              <a:t>highest stationary probability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EF5EB2-86A7-4F33-B61E-4CD240D9DEC3}"/>
              </a:ext>
            </a:extLst>
          </p:cNvPr>
          <p:cNvSpPr txBox="1"/>
          <p:nvPr/>
        </p:nvSpPr>
        <p:spPr>
          <a:xfrm>
            <a:off x="838201" y="584654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William Yang Wang, Kathryn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Mazaitis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and William W. Cohen. Programming with personalized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pagerank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a locally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groundable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first-order probabilistic logic.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CIKM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2013.</a:t>
            </a:r>
            <a:endParaRPr lang="zh-CN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E549BAE6-4E75-4CDD-895C-C7C5638A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65" y="1566161"/>
            <a:ext cx="4770804" cy="39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35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EE99-DAF6-0A4A-912B-BE7ED99A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Codes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5569-2F90-C44D-873C-6FCE0B89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pLogicNet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altLang="zh-CN" dirty="0">
                <a:hlinkClick r:id="rId2"/>
              </a:rPr>
              <a:t>https://github.com/DeepGraphLearning/pLogicNet</a:t>
            </a:r>
            <a:endParaRPr lang="en-CA" altLang="zh-CN" dirty="0"/>
          </a:p>
          <a:p>
            <a:r>
              <a:rPr lang="en-CA" altLang="zh-CN" dirty="0" err="1"/>
              <a:t>ProPPR</a:t>
            </a:r>
            <a:r>
              <a:rPr lang="en-CA" altLang="zh-CN" dirty="0"/>
              <a:t>: </a:t>
            </a:r>
            <a:r>
              <a:rPr lang="en-CA" altLang="zh-CN" dirty="0">
                <a:hlinkClick r:id="rId3"/>
              </a:rPr>
              <a:t>https://github.com/TeamCohen/ProPPR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674091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F46-4307-2441-B4CB-7D7319D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ADD-5251-6748-85B0-5E84571E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 </a:t>
            </a:r>
            <a:r>
              <a:rPr lang="en-US" altLang="zh-CN" dirty="0"/>
              <a:t>Neural 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III:</a:t>
            </a:r>
            <a:r>
              <a:rPr lang="zh-CN" altLang="en-US" dirty="0"/>
              <a:t> </a:t>
            </a:r>
            <a:r>
              <a:rPr lang="en-US" altLang="zh-CN" dirty="0"/>
              <a:t>Neural-Symbolic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Part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IV: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Rule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Induction Methods</a:t>
            </a:r>
          </a:p>
          <a:p>
            <a:endParaRPr lang="en-US" altLang="zh-CN" dirty="0"/>
          </a:p>
          <a:p>
            <a:r>
              <a:rPr lang="en-US" altLang="zh-CN" dirty="0"/>
              <a:t>Part V: Summary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9085474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CB3C-3DAA-7349-8814-9D5964AA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Learning Logic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0F13-907B-A54E-95DD-06476A6F95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Methods introduced so far:</a:t>
            </a:r>
          </a:p>
          <a:p>
            <a:pPr lvl="1"/>
            <a:r>
              <a:rPr lang="en-CN" dirty="0"/>
              <a:t>Require given logic rules as input</a:t>
            </a:r>
          </a:p>
          <a:p>
            <a:pPr lvl="1"/>
            <a:r>
              <a:rPr lang="en-CN" dirty="0"/>
              <a:t>Unable to discover logic rules automatically</a:t>
            </a:r>
          </a:p>
          <a:p>
            <a:pPr lvl="1"/>
            <a:endParaRPr lang="en-CN" dirty="0">
              <a:solidFill>
                <a:srgbClr val="0000FF"/>
              </a:solidFill>
            </a:endParaRPr>
          </a:p>
          <a:p>
            <a:r>
              <a:rPr lang="en-CN" dirty="0"/>
              <a:t>Learning logic rules:</a:t>
            </a:r>
          </a:p>
          <a:p>
            <a:pPr lvl="1"/>
            <a:r>
              <a:rPr lang="en-CN" dirty="0"/>
              <a:t>Learn useful logic rules from existing knowledge graphs</a:t>
            </a:r>
            <a:endParaRPr lang="en-US" dirty="0"/>
          </a:p>
          <a:p>
            <a:pPr lvl="1"/>
            <a:endParaRPr lang="en-CN" dirty="0"/>
          </a:p>
          <a:p>
            <a:r>
              <a:rPr lang="en-CN" dirty="0"/>
              <a:t>Foundation:</a:t>
            </a:r>
          </a:p>
          <a:p>
            <a:pPr lvl="1"/>
            <a:r>
              <a:rPr lang="en-CN" dirty="0"/>
              <a:t>Inductive logic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7556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0F17-F0C7-3E4E-9F78-E98EF839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Inductive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14569-DF17-4F42-A008-C95838469613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Problem description:</a:t>
                </a:r>
              </a:p>
              <a:p>
                <a:pPr lvl="1"/>
                <a:r>
                  <a:rPr lang="en-CN" dirty="0"/>
                  <a:t>Given: background facts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dirty="0"/>
                  <a:t>, positive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/>
                  <a:t>, negative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Output: first-order logic rules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CN" dirty="0"/>
              </a:p>
              <a:p>
                <a:pPr lvl="2"/>
                <a:r>
                  <a:rPr lang="en-CN" sz="2400" dirty="0"/>
                  <a:t>Applying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sz="2400" dirty="0"/>
                  <a:t> yields all positive examples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CN" sz="2400" dirty="0"/>
              </a:p>
              <a:p>
                <a:pPr lvl="2"/>
                <a:r>
                  <a:rPr lang="en-CN" sz="2400" dirty="0"/>
                  <a:t>Applying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N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N" sz="2400" dirty="0"/>
                  <a:t> yields none of negative examples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400" b="0" dirty="0"/>
              </a:p>
              <a:p>
                <a:pPr lvl="1"/>
                <a:endParaRPr lang="en-CN" dirty="0"/>
              </a:p>
              <a:p>
                <a:r>
                  <a:rPr lang="en-CN" dirty="0"/>
                  <a:t>Key idea: generate-and-test</a:t>
                </a:r>
              </a:p>
              <a:p>
                <a:pPr lvl="1"/>
                <a:r>
                  <a:rPr lang="en-CN" dirty="0"/>
                  <a:t>Generate a set of candidate logic rules for reasoning</a:t>
                </a:r>
              </a:p>
              <a:p>
                <a:pPr lvl="1"/>
                <a:r>
                  <a:rPr lang="en-CN" dirty="0"/>
                  <a:t>Choose the most useful logic rules from all candidates</a:t>
                </a:r>
                <a:endParaRPr lang="en-CA" dirty="0"/>
              </a:p>
              <a:p>
                <a:pPr lvl="1"/>
                <a:endParaRPr lang="en-CN" dirty="0"/>
              </a:p>
              <a:p>
                <a:pPr lvl="2"/>
                <a:endParaRPr lang="en-CN" sz="2400" dirty="0"/>
              </a:p>
              <a:p>
                <a:pPr lvl="2"/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14569-DF17-4F42-A008-C95838469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188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A08-59E6-8D43-AE40-5A7E01EB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Inductive Logic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76380-863E-2143-9C2B-01F0A0104FF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Example:</a:t>
                </a:r>
              </a:p>
              <a:p>
                <a:pPr lvl="1"/>
                <a:r>
                  <a:rPr lang="en-CN" dirty="0"/>
                  <a:t>Background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Positive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Grand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Negative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GrandFather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76380-863E-2143-9C2B-01F0A0104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3574DB-C0CD-3048-B495-9858C9CAF0FD}"/>
              </a:ext>
            </a:extLst>
          </p:cNvPr>
          <p:cNvSpPr txBox="1"/>
          <p:nvPr/>
        </p:nvSpPr>
        <p:spPr>
          <a:xfrm>
            <a:off x="1397760" y="4708479"/>
            <a:ext cx="15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Rule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F988E5-F0E1-124A-A6F9-48375B89F1D8}"/>
                  </a:ext>
                </a:extLst>
              </p:cNvPr>
              <p:cNvSpPr txBox="1"/>
              <p:nvPr/>
            </p:nvSpPr>
            <p:spPr>
              <a:xfrm>
                <a:off x="3908285" y="4096828"/>
                <a:ext cx="28414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Grandfather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F988E5-F0E1-124A-A6F9-48375B89F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285" y="4096828"/>
                <a:ext cx="284141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ECEF1-4FED-544F-8441-F8D930FB8156}"/>
                  </a:ext>
                </a:extLst>
              </p:cNvPr>
              <p:cNvSpPr txBox="1"/>
              <p:nvPr/>
            </p:nvSpPr>
            <p:spPr>
              <a:xfrm>
                <a:off x="3364451" y="5034117"/>
                <a:ext cx="3929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Grandfather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Father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ECEF1-4FED-544F-8441-F8D930FB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51" y="5034117"/>
                <a:ext cx="392908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D957A75A-8D30-0F42-905C-5C974F3C8955}"/>
              </a:ext>
            </a:extLst>
          </p:cNvPr>
          <p:cNvSpPr/>
          <p:nvPr/>
        </p:nvSpPr>
        <p:spPr>
          <a:xfrm>
            <a:off x="3088137" y="4167397"/>
            <a:ext cx="197789" cy="14514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941FB-9F2A-BE46-8574-94D118C53505}"/>
              </a:ext>
            </a:extLst>
          </p:cNvPr>
          <p:cNvSpPr txBox="1"/>
          <p:nvPr/>
        </p:nvSpPr>
        <p:spPr>
          <a:xfrm>
            <a:off x="9105611" y="4204549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Useful Rule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4DD666-A3CE-904D-AD15-C751E1363CF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749704" y="4389215"/>
            <a:ext cx="2355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08F63E-2C1D-7346-B031-AF8D4AD280C3}"/>
              </a:ext>
            </a:extLst>
          </p:cNvPr>
          <p:cNvSpPr txBox="1"/>
          <p:nvPr/>
        </p:nvSpPr>
        <p:spPr>
          <a:xfrm>
            <a:off x="9105611" y="5146190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Unuseful Rule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029567-462D-B84C-99CE-C7D5A4F04185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7293540" y="5326505"/>
            <a:ext cx="1812071" cy="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20BCD3-CD58-A346-9AAF-A0BB76B78710}"/>
              </a:ext>
            </a:extLst>
          </p:cNvPr>
          <p:cNvSpPr txBox="1"/>
          <p:nvPr/>
        </p:nvSpPr>
        <p:spPr>
          <a:xfrm>
            <a:off x="7462033" y="3809988"/>
            <a:ext cx="1475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600" dirty="0">
                <a:solidFill>
                  <a:srgbClr val="0000FF"/>
                </a:solidFill>
              </a:rPr>
              <a:t>Consistent with</a:t>
            </a:r>
          </a:p>
          <a:p>
            <a:pPr algn="ctr"/>
            <a:r>
              <a:rPr lang="en-CN" sz="1600" dirty="0">
                <a:solidFill>
                  <a:srgbClr val="0000FF"/>
                </a:solidFill>
              </a:rPr>
              <a:t>pos/neg facts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D164A-CD81-C642-93DD-1F553D2D028E}"/>
              </a:ext>
            </a:extLst>
          </p:cNvPr>
          <p:cNvSpPr txBox="1"/>
          <p:nvPr/>
        </p:nvSpPr>
        <p:spPr>
          <a:xfrm>
            <a:off x="7547410" y="4741729"/>
            <a:ext cx="1304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600" dirty="0">
                <a:solidFill>
                  <a:srgbClr val="0000FF"/>
                </a:solidFill>
              </a:rPr>
              <a:t>Conflict with</a:t>
            </a:r>
          </a:p>
          <a:p>
            <a:pPr algn="ctr"/>
            <a:r>
              <a:rPr lang="en-CN" sz="1600" dirty="0">
                <a:solidFill>
                  <a:srgbClr val="0000FF"/>
                </a:solidFill>
              </a:rPr>
              <a:t>pos/neg facts</a:t>
            </a:r>
          </a:p>
        </p:txBody>
      </p:sp>
    </p:spTree>
    <p:extLst>
      <p:ext uri="{BB962C8B-B14F-4D97-AF65-F5344CB8AC3E}">
        <p14:creationId xmlns:p14="http://schemas.microsoft.com/office/powerpoint/2010/main" val="247834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incomplete.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endParaRPr lang="en-US" dirty="0"/>
          </a:p>
          <a:p>
            <a:r>
              <a:rPr lang="en-US" dirty="0"/>
              <a:t>A fundamental task: </a:t>
            </a:r>
            <a:r>
              <a:rPr lang="en-US" b="1" dirty="0">
                <a:solidFill>
                  <a:srgbClr val="0000FF"/>
                </a:solidFill>
              </a:rPr>
              <a:t>predicting missing links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(or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facts)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by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reasoning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on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existing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facts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/>
              <a:t>The Key Idea: </a:t>
            </a:r>
            <a:r>
              <a:rPr lang="en-US" altLang="zh-CN" dirty="0"/>
              <a:t>leverage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logic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rules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en-US" dirty="0"/>
              <a:t> knowledge graphs </a:t>
            </a:r>
            <a:r>
              <a:rPr lang="en-US" altLang="zh-CN" dirty="0"/>
              <a:t>implicitly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explicity</a:t>
            </a:r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44650" y="4841880"/>
            <a:ext cx="4108817" cy="989016"/>
            <a:chOff x="960609" y="4937594"/>
            <a:chExt cx="4108817" cy="989016"/>
          </a:xfrm>
        </p:grpSpPr>
        <p:sp>
          <p:nvSpPr>
            <p:cNvPr id="5" name="Rectangle 4"/>
            <p:cNvSpPr/>
            <p:nvPr/>
          </p:nvSpPr>
          <p:spPr>
            <a:xfrm>
              <a:off x="960609" y="4937594"/>
              <a:ext cx="41088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Barack_Obama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Linux Libertine"/>
                </a:rPr>
                <a:t>BornIn</a:t>
              </a:r>
              <a:r>
                <a:rPr lang="en-US" dirty="0">
                  <a:solidFill>
                    <a:srgbClr val="FF0000"/>
                  </a:solidFill>
                  <a:latin typeface="Linux Libertine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United_States</a:t>
              </a:r>
              <a:endParaRPr lang="en-US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60609" y="5557278"/>
              <a:ext cx="4070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Barack_Obama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 </a:t>
              </a:r>
              <a:r>
                <a:rPr lang="en-US" b="1" dirty="0">
                  <a:solidFill>
                    <a:srgbClr val="0070C0"/>
                  </a:solidFill>
                  <a:latin typeface="Linux Libertine"/>
                </a:rPr>
                <a:t>Nationality</a:t>
              </a:r>
              <a:r>
                <a:rPr lang="en-US" b="1" dirty="0">
                  <a:solidFill>
                    <a:srgbClr val="FF0000"/>
                  </a:solidFill>
                  <a:latin typeface="Linux Libertine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American</a:t>
              </a:r>
              <a:endParaRPr lang="en-US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2638756" y="5231833"/>
              <a:ext cx="22941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6096000" y="5026546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of </a:t>
            </a:r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are </a:t>
            </a:r>
            <a:r>
              <a:rPr lang="en-US" dirty="0">
                <a:solidFill>
                  <a:srgbClr val="0070C0"/>
                </a:solidFill>
                <a:latin typeface="Linux Libertine"/>
              </a:rPr>
              <a:t>Grandparents</a:t>
            </a:r>
            <a:endParaRPr lang="en-US" b="0" i="0" dirty="0">
              <a:solidFill>
                <a:srgbClr val="0070C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734927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30CA-9162-1D41-B7FC-AC297021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ILP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B99F-C4D5-2D4B-8B73-088F2B75F3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Inability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noisy,</a:t>
            </a:r>
            <a:r>
              <a:rPr lang="zh-CN" altLang="en-US" dirty="0"/>
              <a:t> </a:t>
            </a:r>
            <a:r>
              <a:rPr lang="en-US" altLang="zh-CN" dirty="0"/>
              <a:t>erroneous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ambiguous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mislabeled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</a:p>
          <a:p>
            <a:pPr lvl="1"/>
            <a:endParaRPr lang="en-US" dirty="0"/>
          </a:p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ILP:</a:t>
            </a:r>
            <a:r>
              <a:rPr lang="zh-CN" altLang="en-US" dirty="0"/>
              <a:t> </a:t>
            </a:r>
            <a:r>
              <a:rPr lang="en-US" altLang="zh-CN" dirty="0"/>
              <a:t>combines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ILP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network-based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</a:p>
          <a:p>
            <a:pPr lvl="1"/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human-readable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</a:p>
          <a:p>
            <a:pPr lvl="1"/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ambiguous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endParaRPr lang="en-CA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7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</a:t>
            </a:r>
            <a:r>
              <a:rPr lang="en-US" dirty="0"/>
              <a:t>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005C-6A8E-5540-B4D6-EC40D79B41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dirty="0"/>
              <a:t>Key ideas:</a:t>
            </a:r>
            <a:endParaRPr lang="en-CN" sz="2800" dirty="0"/>
          </a:p>
          <a:p>
            <a:pPr lvl="1"/>
            <a:r>
              <a:rPr lang="en-CN" dirty="0"/>
              <a:t>Generate </a:t>
            </a:r>
            <a:r>
              <a:rPr lang="en-CN" b="1" dirty="0">
                <a:solidFill>
                  <a:srgbClr val="0000FF"/>
                </a:solidFill>
              </a:rPr>
              <a:t>candidate logic rules</a:t>
            </a:r>
            <a:r>
              <a:rPr lang="en-CN" dirty="0"/>
              <a:t> according to pre-defined templates</a:t>
            </a:r>
            <a:endParaRPr lang="en-CN" sz="2000" dirty="0"/>
          </a:p>
          <a:p>
            <a:pPr lvl="1"/>
            <a:endParaRPr lang="en-US" dirty="0"/>
          </a:p>
          <a:p>
            <a:pPr lvl="1"/>
            <a:r>
              <a:rPr lang="en-CN" dirty="0"/>
              <a:t>Assign a scalar weight to each candidate rule</a:t>
            </a:r>
            <a:endParaRPr lang="en-CN" sz="2000" b="1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CN" dirty="0"/>
              <a:t>Perform </a:t>
            </a:r>
            <a:r>
              <a:rPr lang="en-CN" b="1" dirty="0">
                <a:solidFill>
                  <a:srgbClr val="0000FF"/>
                </a:solidFill>
              </a:rPr>
              <a:t>differentiable forward chaining</a:t>
            </a:r>
            <a:r>
              <a:rPr lang="en-CN" dirty="0"/>
              <a:t> for reasoning</a:t>
            </a:r>
            <a:endParaRPr lang="en-CN" sz="2000" dirty="0"/>
          </a:p>
          <a:p>
            <a:pPr lvl="1"/>
            <a:endParaRPr lang="en-US" dirty="0"/>
          </a:p>
          <a:p>
            <a:pPr lvl="1"/>
            <a:r>
              <a:rPr lang="en-CN" dirty="0"/>
              <a:t>Choose </a:t>
            </a:r>
            <a:r>
              <a:rPr lang="en-CN" b="1" dirty="0">
                <a:solidFill>
                  <a:srgbClr val="0000FF"/>
                </a:solidFill>
              </a:rPr>
              <a:t>rules with large weights</a:t>
            </a:r>
            <a:r>
              <a:rPr lang="en-CN" dirty="0"/>
              <a:t> as useful ones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286641-D440-45FA-88B1-B29DEB619F55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841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N" dirty="0"/>
                  <a:t>A differentiable extension of inductive logic programming:</a:t>
                </a:r>
              </a:p>
              <a:p>
                <a:pPr lvl="1"/>
                <a:r>
                  <a:rPr lang="en-CN" dirty="0"/>
                  <a:t>Inductive logic programming:</a:t>
                </a:r>
              </a:p>
              <a:p>
                <a:pPr lvl="2"/>
                <a:r>
                  <a:rPr lang="en-CN" sz="2400" dirty="0"/>
                  <a:t>The value of each ground atom is discrete (true</a:t>
                </a:r>
                <a:r>
                  <a:rPr lang="en-US" sz="2400" dirty="0"/>
                  <a:t>, </a:t>
                </a:r>
                <a:r>
                  <a:rPr lang="en-CN" sz="2400" dirty="0"/>
                  <a:t>false)</a:t>
                </a:r>
              </a:p>
              <a:p>
                <a:pPr lvl="2"/>
                <a:r>
                  <a:rPr lang="en-CN" sz="2400" dirty="0"/>
                  <a:t>The logic operators are discrete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CN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N" sz="2400" dirty="0"/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∨</m:t>
                    </m:r>
                  </m:oMath>
                </a14:m>
                <a:r>
                  <a:rPr lang="en-CN" sz="2400" dirty="0"/>
                  <a:t>)</a:t>
                </a:r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Differentiable ILP:</a:t>
                </a:r>
              </a:p>
              <a:p>
                <a:pPr lvl="2"/>
                <a:r>
                  <a:rPr lang="en-CN" sz="2400" dirty="0"/>
                  <a:t>Approximate the value of ground atoms with a continuous value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CN" sz="2400" dirty="0"/>
              </a:p>
              <a:p>
                <a:pPr lvl="2"/>
                <a:r>
                  <a:rPr lang="en-CN" sz="2400" dirty="0"/>
                  <a:t>Approximate logic operators with differentiable operators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CN" sz="2400" dirty="0"/>
                  <a:t>   or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N" sz="2400" dirty="0"/>
                  <a:t>  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CA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CA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C509235-7858-4A49-8174-F879382FD599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234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Apply forward chaining and all the candidate logic rules to the given facts, yielding a collection of new facts and predicted values.</a:t>
                </a:r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CN" sz="2400" dirty="0"/>
                  <a:t>Rules:</a:t>
                </a:r>
              </a:p>
              <a:p>
                <a:pPr lvl="3"/>
                <a:r>
                  <a:rPr lang="en-US" sz="2000" dirty="0"/>
                  <a:t>R1: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000" i="1" dirty="0"/>
                  <a:t>   R2: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sz="2000" i="1" dirty="0"/>
              </a:p>
              <a:p>
                <a:pPr lvl="2"/>
                <a:r>
                  <a:rPr lang="en-CN" sz="2400" dirty="0"/>
                  <a:t>Given facts: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</m:oMath>
                </a14:m>
                <a:r>
                  <a:rPr lang="en-CN" sz="2000" dirty="0"/>
                  <a:t>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𝐿𝑖𝑣𝑒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CN" sz="2000" i="1" dirty="0"/>
              </a:p>
              <a:p>
                <a:pPr lvl="2"/>
                <a:r>
                  <a:rPr lang="en-CN" sz="2400" dirty="0"/>
                  <a:t>New facts: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/>
                  <a:t>The value of each new fact is a function of rule weights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𝐶𝑎𝑛𝑎𝑑𝑎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C230F19-4427-4C62-8CFC-FFB239E9F266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149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E21-D03D-D242-943B-814889A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Differentiable ILP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Adjust rule weights to minimize the difference between the ground-truth atom value and predicted atom value</a:t>
                </a:r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US" sz="2400" dirty="0"/>
                  <a:t>Positive example (the value is 1):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𝐶𝑎𝑛𝑎𝑑𝑎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lvl="2"/>
                <a:r>
                  <a:rPr lang="en-US" sz="2400" dirty="0"/>
                  <a:t>Negative example (the value is 0):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𝐵𝑜𝑏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𝑈𝑆𝐴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lvl="2"/>
                <a:r>
                  <a:rPr lang="en-US" sz="2400" dirty="0"/>
                  <a:t>Predicted values:</a:t>
                </a:r>
                <a:endParaRPr lang="en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𝐶𝑎𝑛𝑎𝑑𝑎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𝑈𝑆𝐴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lvl="2"/>
                <a:r>
                  <a:rPr lang="en-US" sz="2400" dirty="0"/>
                  <a:t>Cross-entropy loss:</a:t>
                </a:r>
                <a:endParaRPr lang="en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lvl="3"/>
                <a:endParaRPr lang="en-US" sz="2000" dirty="0"/>
              </a:p>
              <a:p>
                <a:pPr lvl="3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9005C-6A8E-5540-B4D6-EC40D79B4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69C2FA6-441D-4A30-BFC8-0A6AD73A1FC2}"/>
              </a:ext>
            </a:extLst>
          </p:cNvPr>
          <p:cNvSpPr txBox="1"/>
          <p:nvPr/>
        </p:nvSpPr>
        <p:spPr>
          <a:xfrm>
            <a:off x="838200" y="607001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Richard Evans and Edward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Grefenstette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Learning explanatory rules from noisy data.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JAIR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95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1CD76-9B6B-421D-BF1D-29D29D8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Neural Theorem Prover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24A01-D226-49A4-B693-32F923F0179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85926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ideas:</a:t>
                </a:r>
              </a:p>
              <a:p>
                <a:pPr lvl="1"/>
                <a:r>
                  <a:rPr lang="en-US" altLang="zh-CN" dirty="0"/>
                  <a:t>Use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attention mechanism</a:t>
                </a:r>
                <a:r>
                  <a:rPr lang="en-US" altLang="zh-CN" dirty="0"/>
                  <a:t> to generate chain-like rules (usually short),</a:t>
                </a:r>
              </a:p>
              <a:p>
                <a:pPr lvl="2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Grandfather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Father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:endParaRPr lang="en-US" dirty="0"/>
              </a:p>
              <a:p>
                <a:pPr lvl="1"/>
                <a:r>
                  <a:rPr lang="en-CN" dirty="0"/>
                  <a:t>Use backward chaining for reasoning with three basic operations:</a:t>
                </a:r>
                <a:endParaRPr lang="en-US" dirty="0"/>
              </a:p>
              <a:p>
                <a:pPr lvl="2"/>
                <a:r>
                  <a:rPr lang="en-CN" dirty="0"/>
                  <a:t>Unification, AND, OR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CN" dirty="0"/>
                  <a:t>Maximize likelihood of positive examples and minmize likelihood of negative examples</a:t>
                </a:r>
              </a:p>
              <a:p>
                <a:endParaRPr lang="en-CN" dirty="0"/>
              </a:p>
              <a:p>
                <a:pPr lvl="1"/>
                <a:endParaRPr lang="en-US" altLang="zh-CN" sz="2800" dirty="0"/>
              </a:p>
              <a:p>
                <a:pPr lvl="1"/>
                <a:endParaRPr lang="en-US" altLang="zh-CN" sz="2800" dirty="0"/>
              </a:p>
              <a:p>
                <a:pPr lvl="1"/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224A01-D226-49A4-B693-32F923F01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859260"/>
              </a:xfrm>
              <a:blipFill>
                <a:blip r:embed="rId2"/>
                <a:stretch>
                  <a:fillRect l="-1043" t="-2130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417B6B7-9C8F-48A0-8C37-A9845E47C09C}"/>
              </a:ext>
            </a:extLst>
          </p:cNvPr>
          <p:cNvSpPr txBox="1"/>
          <p:nvPr/>
        </p:nvSpPr>
        <p:spPr>
          <a:xfrm>
            <a:off x="838200" y="60422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Tim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Rocktäschel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and Sebastian Riedel. End-to-end differentiable proving.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000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1CD76-9B6B-421D-BF1D-29D29D8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Neural Theorem Prover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51DD7-FA53-8C4A-8E7E-AF54976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4" y="1479078"/>
            <a:ext cx="9152592" cy="4498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ECCE9-8C50-4229-9B62-3B1931485BC9}"/>
              </a:ext>
            </a:extLst>
          </p:cNvPr>
          <p:cNvSpPr txBox="1"/>
          <p:nvPr/>
        </p:nvSpPr>
        <p:spPr>
          <a:xfrm>
            <a:off x="838200" y="60422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Tim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Rocktäschel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and Sebastian Riedel. End-to-end differentiable proving.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09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0689-1925-F743-AFDE-EF91E8C5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RNNLogic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410B-4C54-1445-97F9-A786A9077A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A new rule learning approach RNNLogic:</a:t>
            </a:r>
          </a:p>
          <a:p>
            <a:pPr lvl="1"/>
            <a:r>
              <a:rPr lang="en-CN" dirty="0"/>
              <a:t>Treating a set of logic rules as a latent variable</a:t>
            </a:r>
          </a:p>
          <a:p>
            <a:pPr lvl="1"/>
            <a:r>
              <a:rPr lang="en-CN" dirty="0"/>
              <a:t>A rule generator for generating candidate logic rules (prior)</a:t>
            </a:r>
          </a:p>
          <a:p>
            <a:pPr lvl="1"/>
            <a:r>
              <a:rPr lang="en-CN" dirty="0"/>
              <a:t>A reasoning predictor with logic rules (likelihood)</a:t>
            </a:r>
          </a:p>
          <a:p>
            <a:r>
              <a:rPr lang="en-CN" dirty="0"/>
              <a:t>RNNLogic is able to effectively perform search in the search space</a:t>
            </a:r>
          </a:p>
          <a:p>
            <a:r>
              <a:rPr lang="en-CN" dirty="0"/>
              <a:t>An effective EM algorithm for optimizing RNNLogic</a:t>
            </a:r>
          </a:p>
          <a:p>
            <a:r>
              <a:rPr lang="en-CN" dirty="0"/>
              <a:t>Outperforms many competitive rule learning methods and knowledge graph embedding methods on several benckmark datasets</a:t>
            </a:r>
          </a:p>
          <a:p>
            <a:endParaRPr lang="en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A06806-0E64-44B1-9025-2065AFE46A90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052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2A64-AF7E-7C41-A8B1-DBD5EC29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Chain-like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E34B1-4C8F-1E47-BF84-6244D34D7E0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Rules with a chain structure: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CN" i="1" dirty="0"/>
              </a:p>
              <a:p>
                <a:r>
                  <a:rPr lang="en-CN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𝐺𝑟𝑎𝑛𝑑𝐹𝑎𝑡h𝑒𝑟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CN" i="1" dirty="0"/>
              </a:p>
              <a:p>
                <a:r>
                  <a:rPr lang="en-CN" dirty="0"/>
                  <a:t>Chain-like rules capture:</a:t>
                </a:r>
              </a:p>
              <a:p>
                <a:pPr lvl="1"/>
                <a:r>
                  <a:rPr lang="en-CN" dirty="0"/>
                  <a:t>Composition</a:t>
                </a:r>
              </a:p>
              <a:p>
                <a:pPr lvl="1"/>
                <a:r>
                  <a:rPr lang="en-CN" dirty="0"/>
                  <a:t>Symmetric relations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altLang="zh-CN" i="0" dirty="0">
                    <a:latin typeface="+mj-lt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the inverse relation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Inverse relations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   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the inverse 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C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E34B1-4C8F-1E47-BF84-6244D34D7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3CBF2D7-81CB-4359-B760-9639D69934FF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92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F746-9242-4D45-AD62-A9D54E30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Probabilistic 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D29C-2A88-BC41-B479-562775AA64C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Problem</a:t>
                </a:r>
              </a:p>
              <a:p>
                <a:pPr lvl="1"/>
                <a:r>
                  <a:rPr lang="en-CN" dirty="0"/>
                  <a:t>Input: a query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CN" dirty="0"/>
                  <a:t>, a knowledge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Output: the answer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, the goal is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en-CN" dirty="0"/>
              </a:p>
              <a:p>
                <a:r>
                  <a:rPr lang="en-CN" dirty="0"/>
                  <a:t>Probabilistic formalization</a:t>
                </a:r>
              </a:p>
              <a:p>
                <a:pPr lvl="1"/>
                <a:r>
                  <a:rPr lang="en-CN" dirty="0"/>
                  <a:t>Treat a set of chain-like logic rules as a latent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Objective function: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marL="457200" lvl="1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D29C-2A88-BC41-B479-562775AA6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1DC7390-1E7C-467A-9DD0-EA55F849EF9C}"/>
              </a:ext>
            </a:extLst>
          </p:cNvPr>
          <p:cNvGrpSpPr/>
          <p:nvPr/>
        </p:nvGrpSpPr>
        <p:grpSpPr>
          <a:xfrm>
            <a:off x="1944264" y="3984656"/>
            <a:ext cx="7765809" cy="1165096"/>
            <a:chOff x="1892125" y="4052841"/>
            <a:chExt cx="7765809" cy="116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F28856-5DF0-8A44-B2B4-DC06B0D029AA}"/>
                    </a:ext>
                  </a:extLst>
                </p:cNvPr>
                <p:cNvSpPr txBox="1"/>
                <p:nvPr/>
              </p:nvSpPr>
              <p:spPr>
                <a:xfrm>
                  <a:off x="2781214" y="4052841"/>
                  <a:ext cx="6629571" cy="763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DF28856-5DF0-8A44-B2B4-DC06B0D02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214" y="4052841"/>
                  <a:ext cx="6629571" cy="7630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CDD1EF1-08B2-E246-8BD5-DEA0A2C28072}"/>
                    </a:ext>
                  </a:extLst>
                </p:cNvPr>
                <p:cNvSpPr txBox="1"/>
                <p:nvPr/>
              </p:nvSpPr>
              <p:spPr>
                <a:xfrm>
                  <a:off x="6459686" y="4848605"/>
                  <a:ext cx="3198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from a Rule Generator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CDD1EF1-08B2-E246-8BD5-DEA0A2C28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686" y="4848605"/>
                  <a:ext cx="31982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24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830D00-F6D7-794E-BE2E-35E2E1656D4E}"/>
                    </a:ext>
                  </a:extLst>
                </p:cNvPr>
                <p:cNvSpPr txBox="1"/>
                <p:nvPr/>
              </p:nvSpPr>
              <p:spPr>
                <a:xfrm>
                  <a:off x="1892125" y="4831914"/>
                  <a:ext cx="4251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Likelihood from a Reasoning Predictor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830D00-F6D7-794E-BE2E-35E2E1656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125" y="4831914"/>
                  <a:ext cx="425142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1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176FBF-9887-A045-8680-AC74E7E5EDE9}"/>
                </a:ext>
              </a:extLst>
            </p:cNvPr>
            <p:cNvCxnSpPr/>
            <p:nvPr/>
          </p:nvCxnSpPr>
          <p:spPr>
            <a:xfrm flipH="1">
              <a:off x="4831307" y="4587500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80F747-4FBB-8E48-9FD7-5073F145FDF4}"/>
                </a:ext>
              </a:extLst>
            </p:cNvPr>
            <p:cNvCxnSpPr>
              <a:cxnSpLocks/>
            </p:cNvCxnSpPr>
            <p:nvPr/>
          </p:nvCxnSpPr>
          <p:spPr>
            <a:xfrm>
              <a:off x="6389138" y="4587500"/>
              <a:ext cx="685312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8F34413-AB17-4035-AC2B-7BABE2C2346B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96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3A26-9A23-ED46-9900-FC7C2361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C3BD-E690-0745-94D0-F60A077152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spaces</a:t>
            </a:r>
          </a:p>
          <a:p>
            <a:pPr lvl="1"/>
            <a:r>
              <a:rPr lang="en-US" altLang="zh-CN" dirty="0" err="1"/>
              <a:t>TransE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TransH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TransR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ComplEx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RotatE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1AA91-8A0C-AD49-9B0C-5D1CD83F1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18766" r="49514" b="33657"/>
          <a:stretch/>
        </p:blipFill>
        <p:spPr>
          <a:xfrm>
            <a:off x="939852" y="4150736"/>
            <a:ext cx="2914403" cy="160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191DC-38A6-4044-A84C-9547488D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83" t="3526" b="23787"/>
          <a:stretch/>
        </p:blipFill>
        <p:spPr>
          <a:xfrm>
            <a:off x="8337745" y="3549548"/>
            <a:ext cx="2914403" cy="2449286"/>
          </a:xfrm>
          <a:prstGeom prst="rect">
            <a:avLst/>
          </a:prstGeom>
        </p:spPr>
      </p:pic>
      <p:pic>
        <p:nvPicPr>
          <p:cNvPr id="6" name="Picture 2" descr="Summary of Translate Model for Knowledge Graph Embedding | by Xu LIANG |  Towards Data Science">
            <a:extLst>
              <a:ext uri="{FF2B5EF4-FFF2-40B4-BE49-F238E27FC236}">
                <a16:creationId xmlns:a16="http://schemas.microsoft.com/office/drawing/2014/main" id="{F2206F76-2852-9940-A1F1-D4A59D47A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8"/>
          <a:stretch/>
        </p:blipFill>
        <p:spPr bwMode="auto">
          <a:xfrm>
            <a:off x="4169506" y="3888471"/>
            <a:ext cx="3917590" cy="19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522CB-E571-5A41-B25C-0B8AD1E975F4}"/>
              </a:ext>
            </a:extLst>
          </p:cNvPr>
          <p:cNvSpPr txBox="1"/>
          <p:nvPr/>
        </p:nvSpPr>
        <p:spPr>
          <a:xfrm>
            <a:off x="5450773" y="6081067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TransR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1A1F-9C5B-974A-B21F-6BE5082AE132}"/>
              </a:ext>
            </a:extLst>
          </p:cNvPr>
          <p:cNvSpPr txBox="1"/>
          <p:nvPr/>
        </p:nvSpPr>
        <p:spPr>
          <a:xfrm>
            <a:off x="9407545" y="6092613"/>
            <a:ext cx="102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RotatE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D424A-4DF9-F247-90EE-2097E210975F}"/>
              </a:ext>
            </a:extLst>
          </p:cNvPr>
          <p:cNvSpPr txBox="1"/>
          <p:nvPr/>
        </p:nvSpPr>
        <p:spPr>
          <a:xfrm>
            <a:off x="1494001" y="6081067"/>
            <a:ext cx="101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</a:rPr>
              <a:t>TransE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7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6B083C-5CAE-EE4C-914E-A4391A7A5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6B083C-5CAE-EE4C-914E-A4391A7A5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1BAB-6829-F349-ADBF-F9A4B1AD12B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CN" dirty="0"/>
                  <a:t>Each chain-like rule can be represented as a sequence of relations: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CN" sz="2400" i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𝐸𝑁𝐷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sz="24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</m:oMath>
                </a14:m>
                <a:r>
                  <a:rPr lang="en-CN" sz="2400" dirty="0"/>
                  <a:t> is a special ending relation</a:t>
                </a:r>
              </a:p>
              <a:p>
                <a:endParaRPr lang="en-US" dirty="0"/>
              </a:p>
              <a:p>
                <a:r>
                  <a:rPr lang="en-US" dirty="0"/>
                  <a:t>Such sequences can be effectively generated by an RNN</a:t>
                </a:r>
              </a:p>
              <a:p>
                <a:pPr lvl="1"/>
                <a:r>
                  <a:rPr lang="en-US" dirty="0"/>
                  <a:t>The probability of each rule can be simultaneously computed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1BAB-6829-F349-ADBF-F9A4B1AD1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8DD91FD-03A9-45D0-A119-F73660791C24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162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325918-5A99-4057-95D4-3130A8B628C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Such sequences can be effectively generated by an RNN</a:t>
                </a:r>
              </a:p>
              <a:p>
                <a:pPr lvl="1"/>
                <a:r>
                  <a:rPr lang="en-US" altLang="zh-CN" dirty="0"/>
                  <a:t>The probability of each rule can be simultaneously computed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For a query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altLang="zh-CN" dirty="0"/>
                  <a:t>, define the prior over a set of rules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dirty="0"/>
                  <a:t> as: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Mu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RN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Mu</m:t>
                    </m:r>
                  </m:oMath>
                </a14:m>
                <a:r>
                  <a:rPr lang="en-US" altLang="zh-CN" dirty="0"/>
                  <a:t> is a multinomial distribution</a:t>
                </a:r>
              </a:p>
              <a:p>
                <a:pPr lvl="1"/>
                <a:r>
                  <a:rPr lang="en-US" altLang="zh-CN" dirty="0"/>
                  <a:t>Generative process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</a:p>
              <a:p>
                <a:pPr lvl="2"/>
                <a:r>
                  <a:rPr lang="en-US" altLang="zh-CN" sz="2400" dirty="0"/>
                  <a:t>Generate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/>
                  <a:t> chain-like rules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RN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400" dirty="0"/>
                  <a:t>,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altLang="zh-CN" sz="2400" dirty="0"/>
                  <a:t> with these rules.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F325918-5A99-4057-95D4-3130A8B62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520A002-1675-46ED-ADED-84D901918C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altLang="zh-CN" dirty="0"/>
                  <a:t>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520A002-1675-46ED-ADED-84D901918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0999228-329E-4894-9E2C-D090C9C002CA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238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For each 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CN" dirty="0"/>
                  <a:t>, we can use rules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N" dirty="0"/>
                  <a:t> to get a search tree:</a:t>
                </a:r>
              </a:p>
              <a:p>
                <a:pPr lvl="1"/>
                <a:r>
                  <a:rPr lang="en-CN" dirty="0"/>
                  <a:t>Query: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𝑁𝑎𝑡𝑖𝑜𝑛𝑎𝑙𝑖𝑡𝑦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?</m:t>
                        </m:r>
                      </m:e>
                    </m:d>
                  </m:oMath>
                </a14:m>
                <a:endParaRPr lang="en-CN" i="1" dirty="0"/>
              </a:p>
              <a:p>
                <a:pPr lvl="1"/>
                <a:r>
                  <a:rPr lang="en-CN" dirty="0"/>
                  <a:t>Logic rules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N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𝐶𝑎𝑝𝑖𝑡𝑎𝑙𝑂𝑓</m:t>
                    </m:r>
                  </m:oMath>
                </a14:m>
                <a:r>
                  <a:rPr lang="en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𝑁𝑎𝑡𝑖𝑜𝑛𝑎𝑙𝑖𝑡𝑦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𝑉𝑖𝑠𝑖𝑡𝑒𝑑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</m:oMath>
                </a14:m>
                <a:endParaRPr lang="en-CN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8F0D463-8DA2-45B4-9AE7-CDB3CAE102E4}"/>
              </a:ext>
            </a:extLst>
          </p:cNvPr>
          <p:cNvGrpSpPr/>
          <p:nvPr/>
        </p:nvGrpSpPr>
        <p:grpSpPr>
          <a:xfrm>
            <a:off x="1196287" y="3413318"/>
            <a:ext cx="4513848" cy="2482213"/>
            <a:chOff x="1264328" y="3773494"/>
            <a:chExt cx="5060923" cy="2783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027110-8C66-D84C-932A-FD6CC7365DAA}"/>
                </a:ext>
              </a:extLst>
            </p:cNvPr>
            <p:cNvSpPr txBox="1"/>
            <p:nvPr/>
          </p:nvSpPr>
          <p:spPr>
            <a:xfrm>
              <a:off x="1264328" y="4673323"/>
              <a:ext cx="58987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F23AAA-F141-C34A-BFD9-F2859A53DEDF}"/>
                </a:ext>
              </a:extLst>
            </p:cNvPr>
            <p:cNvSpPr txBox="1"/>
            <p:nvPr/>
          </p:nvSpPr>
          <p:spPr>
            <a:xfrm>
              <a:off x="3650946" y="3973520"/>
              <a:ext cx="66895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5560C-63DB-2242-80EB-134245061C3A}"/>
                </a:ext>
              </a:extLst>
            </p:cNvPr>
            <p:cNvSpPr txBox="1"/>
            <p:nvPr/>
          </p:nvSpPr>
          <p:spPr>
            <a:xfrm>
              <a:off x="3650946" y="4673323"/>
              <a:ext cx="67959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Lyon</a:t>
              </a:r>
              <a:endParaRPr lang="en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3B71CF-5440-A540-89C7-EAFFE897F83C}"/>
                </a:ext>
              </a:extLst>
            </p:cNvPr>
            <p:cNvSpPr txBox="1"/>
            <p:nvPr/>
          </p:nvSpPr>
          <p:spPr>
            <a:xfrm>
              <a:off x="5490951" y="3973520"/>
              <a:ext cx="83430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E4D4EC-34CE-4543-8EDF-4C337B59864C}"/>
                </a:ext>
              </a:extLst>
            </p:cNvPr>
            <p:cNvSpPr txBox="1"/>
            <p:nvPr/>
          </p:nvSpPr>
          <p:spPr>
            <a:xfrm>
              <a:off x="3465029" y="5442709"/>
              <a:ext cx="1053570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Montreal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579AB7-C70F-CF44-AF1E-5AE93CBC6E47}"/>
                </a:ext>
              </a:extLst>
            </p:cNvPr>
            <p:cNvSpPr txBox="1"/>
            <p:nvPr/>
          </p:nvSpPr>
          <p:spPr>
            <a:xfrm>
              <a:off x="5375534" y="5442709"/>
              <a:ext cx="897205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Canada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AD2BD-5D5D-CE42-8ED2-6C52B3821E34}"/>
                </a:ext>
              </a:extLst>
            </p:cNvPr>
            <p:cNvSpPr txBox="1"/>
            <p:nvPr/>
          </p:nvSpPr>
          <p:spPr>
            <a:xfrm>
              <a:off x="3625298" y="6176963"/>
              <a:ext cx="69051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NYC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41716E-85B1-054B-B419-1025A7511E2D}"/>
                </a:ext>
              </a:extLst>
            </p:cNvPr>
            <p:cNvSpPr txBox="1"/>
            <p:nvPr/>
          </p:nvSpPr>
          <p:spPr>
            <a:xfrm>
              <a:off x="5490951" y="6176963"/>
              <a:ext cx="665356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461B6F7-EEAC-EF4D-AD4A-D4A90B48DD5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1854198" y="4163314"/>
              <a:ext cx="1796749" cy="6998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5B34CB-B0D3-0548-B7EB-63F35E06E112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4319896" y="4163314"/>
              <a:ext cx="11710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445E16-43E6-894E-93BF-FF5AAF11A6EA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1854198" y="4863116"/>
              <a:ext cx="179674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E04D41-04A3-1447-B399-9487C30EEEC3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4330537" y="4163314"/>
              <a:ext cx="1160414" cy="699802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458D587-C092-644F-8D0A-C7681E2039B9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854198" y="4863116"/>
              <a:ext cx="1610831" cy="769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96DE52-B991-064F-9BE7-C34EAD3116E5}"/>
                </a:ext>
              </a:extLst>
            </p:cNvPr>
            <p:cNvCxnSpPr>
              <a:cxnSpLocks/>
              <a:stCxn id="5" idx="3"/>
              <a:endCxn id="11" idx="1"/>
            </p:cNvCxnSpPr>
            <p:nvPr/>
          </p:nvCxnSpPr>
          <p:spPr>
            <a:xfrm>
              <a:off x="1854198" y="4863116"/>
              <a:ext cx="1771100" cy="150364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A48DAE-FE9C-BA47-BBEA-E9DDC78027B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518599" y="5632502"/>
              <a:ext cx="85693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7E3540-FFE3-2D48-BDAC-C0DD4F990DEE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315815" y="6366757"/>
              <a:ext cx="11751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F64855-9A06-7E48-AE19-2B2D47CC3198}"/>
                </a:ext>
              </a:extLst>
            </p:cNvPr>
            <p:cNvSpPr txBox="1"/>
            <p:nvPr/>
          </p:nvSpPr>
          <p:spPr>
            <a:xfrm>
              <a:off x="2191572" y="4046423"/>
              <a:ext cx="859463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BornIn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E800EC-9E74-0044-BF51-ABAC4B686D1A}"/>
                </a:ext>
              </a:extLst>
            </p:cNvPr>
            <p:cNvSpPr txBox="1"/>
            <p:nvPr/>
          </p:nvSpPr>
          <p:spPr>
            <a:xfrm>
              <a:off x="4346528" y="3773494"/>
              <a:ext cx="1116473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CapitalOf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28493B-D18A-F54B-896B-513CEF0C5A6A}"/>
                </a:ext>
              </a:extLst>
            </p:cNvPr>
            <p:cNvSpPr txBox="1"/>
            <p:nvPr/>
          </p:nvSpPr>
          <p:spPr>
            <a:xfrm>
              <a:off x="2669875" y="4550692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A8D97F-C054-834B-8B70-40ECB71CF72C}"/>
                </a:ext>
              </a:extLst>
            </p:cNvPr>
            <p:cNvSpPr txBox="1"/>
            <p:nvPr/>
          </p:nvSpPr>
          <p:spPr>
            <a:xfrm>
              <a:off x="4894324" y="4437857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3E7245B-99D3-A048-9490-46166D8B0849}"/>
                </a:ext>
              </a:extLst>
            </p:cNvPr>
            <p:cNvSpPr txBox="1"/>
            <p:nvPr/>
          </p:nvSpPr>
          <p:spPr>
            <a:xfrm>
              <a:off x="2669876" y="4999969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036140-8743-314B-A104-C6F93EFE2ADF}"/>
                </a:ext>
              </a:extLst>
            </p:cNvPr>
            <p:cNvSpPr txBox="1"/>
            <p:nvPr/>
          </p:nvSpPr>
          <p:spPr>
            <a:xfrm>
              <a:off x="2649372" y="6149190"/>
              <a:ext cx="860037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Visited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6542C6-184D-D841-BB32-002BADD00F50}"/>
                </a:ext>
              </a:extLst>
            </p:cNvPr>
            <p:cNvSpPr txBox="1"/>
            <p:nvPr/>
          </p:nvSpPr>
          <p:spPr>
            <a:xfrm>
              <a:off x="4523338" y="5242682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5D98AEF-419C-C447-8DD7-BAF837C37BB9}"/>
                </a:ext>
              </a:extLst>
            </p:cNvPr>
            <p:cNvSpPr txBox="1"/>
            <p:nvPr/>
          </p:nvSpPr>
          <p:spPr>
            <a:xfrm>
              <a:off x="4516896" y="6012067"/>
              <a:ext cx="846881" cy="37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CityOf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08A0C0-BD19-4960-B884-092C2860B5DD}"/>
              </a:ext>
            </a:extLst>
          </p:cNvPr>
          <p:cNvGrpSpPr/>
          <p:nvPr/>
        </p:nvGrpSpPr>
        <p:grpSpPr>
          <a:xfrm>
            <a:off x="6907805" y="3536992"/>
            <a:ext cx="3932487" cy="2321473"/>
            <a:chOff x="7193674" y="3973521"/>
            <a:chExt cx="4409102" cy="260283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ADEE-A000-6945-953E-C454572AFC69}"/>
                </a:ext>
              </a:extLst>
            </p:cNvPr>
            <p:cNvSpPr txBox="1"/>
            <p:nvPr/>
          </p:nvSpPr>
          <p:spPr>
            <a:xfrm>
              <a:off x="7193674" y="3973521"/>
              <a:ext cx="4409102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/>
                <a:t>Each logic rule finds some candidate answers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F758CDC-93F1-A04E-9B7A-126EB4B6D3A8}"/>
                    </a:ext>
                  </a:extLst>
                </p:cNvPr>
                <p:cNvSpPr/>
                <p:nvPr/>
              </p:nvSpPr>
              <p:spPr>
                <a:xfrm>
                  <a:off x="7745007" y="4800415"/>
                  <a:ext cx="518625" cy="379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F758CDC-93F1-A04E-9B7A-126EB4B6D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007" y="4800415"/>
                  <a:ext cx="518625" cy="379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A41CBAD-2E35-B646-8CA3-06A72EBC91DE}"/>
                    </a:ext>
                  </a:extLst>
                </p:cNvPr>
                <p:cNvSpPr/>
                <p:nvPr/>
              </p:nvSpPr>
              <p:spPr>
                <a:xfrm>
                  <a:off x="7745007" y="5799663"/>
                  <a:ext cx="523944" cy="379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A41CBAD-2E35-B646-8CA3-06A72EBC9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007" y="5799663"/>
                  <a:ext cx="523944" cy="3795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729FAC-A128-FA49-AC41-1C49D6B32EA3}"/>
                </a:ext>
              </a:extLst>
            </p:cNvPr>
            <p:cNvSpPr txBox="1"/>
            <p:nvPr/>
          </p:nvSpPr>
          <p:spPr>
            <a:xfrm>
              <a:off x="10274931" y="4527893"/>
              <a:ext cx="834300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France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F56DA7-94C8-4049-8CF0-AEE64B45A951}"/>
                </a:ext>
              </a:extLst>
            </p:cNvPr>
            <p:cNvSpPr txBox="1"/>
            <p:nvPr/>
          </p:nvSpPr>
          <p:spPr>
            <a:xfrm>
              <a:off x="10242870" y="5362330"/>
              <a:ext cx="897205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Canada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1D0003-3AE5-8949-818F-171D9F6B5B64}"/>
                </a:ext>
              </a:extLst>
            </p:cNvPr>
            <p:cNvSpPr txBox="1"/>
            <p:nvPr/>
          </p:nvSpPr>
          <p:spPr>
            <a:xfrm>
              <a:off x="10358285" y="6196768"/>
              <a:ext cx="665356" cy="379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85B308-D67D-C047-998B-7E92BCAC244E}"/>
                </a:ext>
              </a:extLst>
            </p:cNvPr>
            <p:cNvCxnSpPr>
              <a:stCxn id="66" idx="3"/>
              <a:endCxn id="68" idx="1"/>
            </p:cNvCxnSpPr>
            <p:nvPr/>
          </p:nvCxnSpPr>
          <p:spPr>
            <a:xfrm flipV="1">
              <a:off x="8263632" y="4717687"/>
              <a:ext cx="2011298" cy="2725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56D99A1-33A6-2E41-BE6F-A1E6294A9C4D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 flipV="1">
              <a:off x="8268951" y="4717687"/>
              <a:ext cx="2005979" cy="1271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8DB427-0168-4041-84C3-F754C5103D3D}"/>
                </a:ext>
              </a:extLst>
            </p:cNvPr>
            <p:cNvCxnSpPr>
              <a:cxnSpLocks/>
              <a:stCxn id="67" idx="3"/>
              <a:endCxn id="69" idx="1"/>
            </p:cNvCxnSpPr>
            <p:nvPr/>
          </p:nvCxnSpPr>
          <p:spPr>
            <a:xfrm flipV="1">
              <a:off x="8268951" y="5552123"/>
              <a:ext cx="1973919" cy="4373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5DE63A-3951-764E-8102-45ED0CA7DA69}"/>
                </a:ext>
              </a:extLst>
            </p:cNvPr>
            <p:cNvCxnSpPr>
              <a:cxnSpLocks/>
              <a:stCxn id="67" idx="3"/>
              <a:endCxn id="70" idx="1"/>
            </p:cNvCxnSpPr>
            <p:nvPr/>
          </p:nvCxnSpPr>
          <p:spPr>
            <a:xfrm>
              <a:off x="8268951" y="5989456"/>
              <a:ext cx="2089334" cy="3971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85CF9F6-3D06-480B-9FFE-1868BFE0A65B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043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CN" dirty="0"/>
                  <a:t>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3CD3A-4719-D943-A02B-028445C08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Score each candidate answer according to the logic rules: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𝐵𝑜𝑟𝑛𝐼𝑛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𝐶𝑎𝑝𝑖𝑡𝑎𝑙𝑂𝑓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𝐹𝑟𝑎𝑛𝑐𝑒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𝑉𝑖𝑠𝑖𝑡𝑒𝑑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𝐶𝑖𝑡𝑦𝑂𝑓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𝐹𝑟𝑎𝑛𝑐𝑒</m:t>
                    </m:r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5F599A3-12D9-41E0-87B5-D4CE1F574F97}"/>
              </a:ext>
            </a:extLst>
          </p:cNvPr>
          <p:cNvGrpSpPr/>
          <p:nvPr/>
        </p:nvGrpSpPr>
        <p:grpSpPr>
          <a:xfrm>
            <a:off x="774654" y="3096830"/>
            <a:ext cx="10844058" cy="2768300"/>
            <a:chOff x="1202912" y="3777994"/>
            <a:chExt cx="10844058" cy="2768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30D050-AFD7-CA47-A2B4-FC634483151B}"/>
                    </a:ext>
                  </a:extLst>
                </p:cNvPr>
                <p:cNvSpPr txBox="1"/>
                <p:nvPr/>
              </p:nvSpPr>
              <p:spPr>
                <a:xfrm>
                  <a:off x="1202912" y="3777994"/>
                  <a:ext cx="108440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score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𝐵𝑜𝑟𝑛𝐼𝑛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𝐶𝑎𝑝𝑖𝑡𝑎𝑙𝑂𝑓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𝑉𝑖𝑠𝑖𝑡𝑒𝑑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𝐶𝑖𝑡𝑦𝑂𝑓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</m:d>
                      </m:oMath>
                    </m:oMathPara>
                  </a14:m>
                  <a:endParaRPr lang="en-CN" i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30D050-AFD7-CA47-A2B4-FC6344831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912" y="3777994"/>
                  <a:ext cx="1084405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AACEBF-E117-614D-8E3E-1AF716228828}"/>
                </a:ext>
              </a:extLst>
            </p:cNvPr>
            <p:cNvSpPr txBox="1"/>
            <p:nvPr/>
          </p:nvSpPr>
          <p:spPr>
            <a:xfrm>
              <a:off x="1202912" y="4451449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weight of each rule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459351-0564-7B4F-89D7-EFC17DFD3D00}"/>
                </a:ext>
              </a:extLst>
            </p:cNvPr>
            <p:cNvCxnSpPr/>
            <p:nvPr/>
          </p:nvCxnSpPr>
          <p:spPr>
            <a:xfrm flipH="1">
              <a:off x="2500703" y="4190344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DDC4DD-2372-4941-BE22-71E6643E594A}"/>
                </a:ext>
              </a:extLst>
            </p:cNvPr>
            <p:cNvSpPr txBox="1"/>
            <p:nvPr/>
          </p:nvSpPr>
          <p:spPr>
            <a:xfrm>
              <a:off x="4467235" y="4451449"/>
              <a:ext cx="7314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 of each relational path, either a constant or computed with embeddings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989DA6-BC9D-994F-A55E-B2C95B12AFB3}"/>
                </a:ext>
              </a:extLst>
            </p:cNvPr>
            <p:cNvCxnSpPr>
              <a:cxnSpLocks/>
            </p:cNvCxnSpPr>
            <p:nvPr/>
          </p:nvCxnSpPr>
          <p:spPr>
            <a:xfrm>
              <a:off x="5276445" y="4185960"/>
              <a:ext cx="1383662" cy="2654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139555-5BD3-1E4D-B1BB-00F586EF2DA9}"/>
                    </a:ext>
                  </a:extLst>
                </p:cNvPr>
                <p:cNvSpPr txBox="1"/>
                <p:nvPr/>
              </p:nvSpPr>
              <p:spPr>
                <a:xfrm>
                  <a:off x="1202912" y="5120146"/>
                  <a:ext cx="10393871" cy="7574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𝐹𝑟𝑎𝑛𝑐𝑒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</a:rPr>
                                      <m:t>score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𝐹𝑟𝑎𝑛𝑐𝑒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score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𝐹𝑟𝑎𝑛𝑐𝑒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0">
                                            <a:latin typeface="Cambria Math" panose="02040503050406030204" pitchFamily="18" charset="0"/>
                                          </a:rPr>
                                          <m:t>score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𝐶𝑎𝑛𝑎𝑑𝑎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0">
                                            <a:latin typeface="Cambria Math" panose="02040503050406030204" pitchFamily="18" charset="0"/>
                                          </a:rPr>
                                          <m:t>score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𝑈𝑆𝐴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func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139555-5BD3-1E4D-B1BB-00F586EF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912" y="5120146"/>
                  <a:ext cx="10393871" cy="7574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789149-4554-7B42-8405-E9994EE8691A}"/>
                </a:ext>
              </a:extLst>
            </p:cNvPr>
            <p:cNvCxnSpPr>
              <a:cxnSpLocks/>
            </p:cNvCxnSpPr>
            <p:nvPr/>
          </p:nvCxnSpPr>
          <p:spPr>
            <a:xfrm>
              <a:off x="7902054" y="5877597"/>
              <a:ext cx="222592" cy="2993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35B25-3BE8-844D-BE6A-32F993F20491}"/>
                </a:ext>
              </a:extLst>
            </p:cNvPr>
            <p:cNvSpPr txBox="1"/>
            <p:nvPr/>
          </p:nvSpPr>
          <p:spPr>
            <a:xfrm>
              <a:off x="6826855" y="6176962"/>
              <a:ext cx="346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over all candidate answers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A1E58C-CF27-48E3-9068-00884DFA38A4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2176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EM algorithm: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 each iteration:</a:t>
                </a:r>
              </a:p>
              <a:p>
                <a:pPr lvl="2"/>
                <a:r>
                  <a:rPr lang="en-US" sz="2400" dirty="0"/>
                  <a:t>Explore a set of logic rules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the 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lvl="2"/>
                <a:r>
                  <a:rPr lang="en-US" sz="2400" dirty="0"/>
                  <a:t>E-step: Identify a subset of important rules based on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CN" dirty="0"/>
              </a:p>
              <a:p>
                <a:pPr lvl="2"/>
                <a:r>
                  <a:rPr lang="en-CN" sz="2400" dirty="0"/>
                  <a:t>M-step: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N" sz="2400" dirty="0"/>
                  <a:t> according to the selected important rules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52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4CF2F-CF15-AD4F-812D-33439401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27" y="2274362"/>
            <a:ext cx="8809345" cy="18877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D7DFE0-BC8E-4B3A-B5AC-CDE8E0FBE7FF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870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E-step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E-step:</a:t>
                </a:r>
              </a:p>
              <a:p>
                <a:pPr lvl="1"/>
                <a:r>
                  <a:rPr lang="en-US" dirty="0"/>
                  <a:t>Identify a set of most important rules</a:t>
                </a:r>
              </a:p>
              <a:p>
                <a:r>
                  <a:rPr lang="en-US" dirty="0"/>
                  <a:t>Posterior inference:</a:t>
                </a:r>
              </a:p>
              <a:p>
                <a:pPr lvl="1"/>
                <a:r>
                  <a:rPr lang="en-US" dirty="0"/>
                  <a:t>Compute the posterior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CN" dirty="0"/>
                  <a:t> is a subset of all the generated rules)</a:t>
                </a:r>
                <a:r>
                  <a:rPr lang="en-US" dirty="0"/>
                  <a:t>:</a:t>
                </a:r>
              </a:p>
              <a:p>
                <a:pPr lvl="1"/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CN" dirty="0"/>
                  <a:t>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CN" dirty="0"/>
                  <a:t> as the most important rules</a:t>
                </a:r>
              </a:p>
              <a:p>
                <a:pPr lvl="2"/>
                <a:r>
                  <a:rPr lang="en-CN" sz="2400" dirty="0"/>
                  <a:t>A set of logic rules with the maximum posterior probability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52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924D3FF-FE11-4484-B221-9DA94433AC02}"/>
              </a:ext>
            </a:extLst>
          </p:cNvPr>
          <p:cNvGrpSpPr/>
          <p:nvPr/>
        </p:nvGrpSpPr>
        <p:grpSpPr>
          <a:xfrm>
            <a:off x="3045097" y="3582084"/>
            <a:ext cx="6459079" cy="1193362"/>
            <a:chOff x="3045097" y="3660100"/>
            <a:chExt cx="6459079" cy="1193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4B25A1C-16D9-074C-BE18-753BEA93F880}"/>
                    </a:ext>
                  </a:extLst>
                </p:cNvPr>
                <p:cNvSpPr txBox="1"/>
                <p:nvPr/>
              </p:nvSpPr>
              <p:spPr>
                <a:xfrm>
                  <a:off x="3340214" y="3660100"/>
                  <a:ext cx="5511572" cy="477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4B25A1C-16D9-074C-BE18-753BEA93F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14" y="3660100"/>
                  <a:ext cx="5511572" cy="477888"/>
                </a:xfrm>
                <a:prstGeom prst="rect">
                  <a:avLst/>
                </a:prstGeom>
                <a:blipFill>
                  <a:blip r:embed="rId3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54A684-19B9-A24C-81E5-9B695B0F2DFF}"/>
                    </a:ext>
                  </a:extLst>
                </p:cNvPr>
                <p:cNvSpPr txBox="1"/>
                <p:nvPr/>
              </p:nvSpPr>
              <p:spPr>
                <a:xfrm>
                  <a:off x="5264347" y="4480647"/>
                  <a:ext cx="2032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Likelihood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54A684-19B9-A24C-81E5-9B695B0F2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347" y="4480647"/>
                  <a:ext cx="20329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03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C8FAFC-A1D9-764E-BE5E-33A6C3FEE473}"/>
                </a:ext>
              </a:extLst>
            </p:cNvPr>
            <p:cNvCxnSpPr/>
            <p:nvPr/>
          </p:nvCxnSpPr>
          <p:spPr>
            <a:xfrm flipH="1">
              <a:off x="6096000" y="4178765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11E38-F8F7-F24B-96E8-6CB1111EF0D9}"/>
                    </a:ext>
                  </a:extLst>
                </p:cNvPr>
                <p:cNvSpPr txBox="1"/>
                <p:nvPr/>
              </p:nvSpPr>
              <p:spPr>
                <a:xfrm>
                  <a:off x="8050765" y="4480647"/>
                  <a:ext cx="1453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CN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511E38-F8F7-F24B-96E8-6CB1111EF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765" y="4480647"/>
                  <a:ext cx="14534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782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05C99B-AE18-464D-8B43-82183A76E1EB}"/>
                </a:ext>
              </a:extLst>
            </p:cNvPr>
            <p:cNvCxnSpPr>
              <a:cxnSpLocks/>
            </p:cNvCxnSpPr>
            <p:nvPr/>
          </p:nvCxnSpPr>
          <p:spPr>
            <a:xfrm>
              <a:off x="8050765" y="4178765"/>
              <a:ext cx="465438" cy="3018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BA6C2A-79F6-F14A-904B-9828B5BBD94C}"/>
                </a:ext>
              </a:extLst>
            </p:cNvPr>
            <p:cNvCxnSpPr/>
            <p:nvPr/>
          </p:nvCxnSpPr>
          <p:spPr>
            <a:xfrm flipH="1">
              <a:off x="3775741" y="4142372"/>
              <a:ext cx="668741" cy="2611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43FD9-C08B-0F43-827E-9A0D33A4E31C}"/>
                </a:ext>
              </a:extLst>
            </p:cNvPr>
            <p:cNvSpPr txBox="1"/>
            <p:nvPr/>
          </p:nvSpPr>
          <p:spPr>
            <a:xfrm>
              <a:off x="3045097" y="448413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</a:t>
              </a:r>
              <a:endParaRPr lang="en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1109C6E-3B31-4321-A269-22E80CF4C7CC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41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3A-4719-D943-A02B-028445C0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E-step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Approximation:</a:t>
                </a:r>
              </a:p>
              <a:p>
                <a:pPr lvl="1"/>
                <a:r>
                  <a:rPr lang="en-US" dirty="0"/>
                  <a:t>For a 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answer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𝑟𝑢𝑙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r>
                  <a:rPr lang="en-US" dirty="0"/>
                  <a:t> reflects how important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𝑟𝑢𝑙𝑒</m:t>
                    </m:r>
                  </m:oMath>
                </a14:m>
                <a:r>
                  <a:rPr lang="en-US" dirty="0"/>
                  <a:t> is for a pair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can be formed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rules with the maximum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𝑟𝑢𝑙𝑒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F6319-CFFF-D345-B89B-02B150846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825625"/>
                <a:ext cx="10885227" cy="4351338"/>
              </a:xfrm>
              <a:blipFill>
                <a:blip r:embed="rId2"/>
                <a:stretch>
                  <a:fillRect l="-952" t="-2381" r="-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8C1BAE6-74FF-4287-AA49-5B83A5B5F2BF}"/>
              </a:ext>
            </a:extLst>
          </p:cNvPr>
          <p:cNvGrpSpPr/>
          <p:nvPr/>
        </p:nvGrpSpPr>
        <p:grpSpPr>
          <a:xfrm>
            <a:off x="468574" y="2975212"/>
            <a:ext cx="11555444" cy="1749333"/>
            <a:chOff x="468574" y="2975212"/>
            <a:chExt cx="11555444" cy="1749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EC28BA-2669-6B4A-B93B-9B0D645357EE}"/>
                    </a:ext>
                  </a:extLst>
                </p:cNvPr>
                <p:cNvSpPr txBox="1"/>
                <p:nvPr/>
              </p:nvSpPr>
              <p:spPr>
                <a:xfrm>
                  <a:off x="2453500" y="2975212"/>
                  <a:ext cx="7350794" cy="8305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𝑟𝑢𝑙𝑒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score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score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𝑟𝑢𝑙𝑒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RN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EC28BA-2669-6B4A-B93B-9B0D64535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500" y="2975212"/>
                  <a:ext cx="7350794" cy="830548"/>
                </a:xfrm>
                <a:prstGeom prst="rect">
                  <a:avLst/>
                </a:prstGeom>
                <a:blipFill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EBDCC00-4214-BC4C-A060-76C74CB4D5E7}"/>
                    </a:ext>
                  </a:extLst>
                </p:cNvPr>
                <p:cNvSpPr txBox="1"/>
                <p:nvPr/>
              </p:nvSpPr>
              <p:spPr>
                <a:xfrm>
                  <a:off x="468574" y="4078214"/>
                  <a:ext cx="396985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score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assigns to the correct answer in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reasoning predictor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EBDCC00-4214-BC4C-A060-76C74CB4D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574" y="4078214"/>
                  <a:ext cx="396985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382" t="-5660" r="-199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BDCAEA-C429-FE4A-8F2A-7ABCD4BC8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5058" y="3661012"/>
              <a:ext cx="1683367" cy="4159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475F0C-C96B-E64E-9D1E-0F3E4C6A32CD}"/>
                </a:ext>
              </a:extLst>
            </p:cNvPr>
            <p:cNvCxnSpPr>
              <a:cxnSpLocks/>
            </p:cNvCxnSpPr>
            <p:nvPr/>
          </p:nvCxnSpPr>
          <p:spPr>
            <a:xfrm>
              <a:off x="6685613" y="3661012"/>
              <a:ext cx="163773" cy="4159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841F01-3F2B-5943-9F97-3B5EDC113562}"/>
                    </a:ext>
                  </a:extLst>
                </p:cNvPr>
                <p:cNvSpPr txBox="1"/>
                <p:nvPr/>
              </p:nvSpPr>
              <p:spPr>
                <a:xfrm>
                  <a:off x="4890932" y="4078213"/>
                  <a:ext cx="42717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mean score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assigns to all candidate answers in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reasoning predictor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841F01-3F2B-5943-9F97-3B5EDC113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932" y="4078213"/>
                  <a:ext cx="4271750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141" t="-5660" r="-214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880059-8CEC-CF4D-8F20-43F7BE57195C}"/>
                    </a:ext>
                  </a:extLst>
                </p:cNvPr>
                <p:cNvSpPr txBox="1"/>
                <p:nvPr/>
              </p:nvSpPr>
              <p:spPr>
                <a:xfrm>
                  <a:off x="9440041" y="4077004"/>
                  <a:ext cx="258397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probability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a14:m>
                  <a:r>
                    <a:rPr lang="en-CN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from the </a:t>
                  </a:r>
                  <a:r>
                    <a:rPr lang="en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rule generator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880059-8CEC-CF4D-8F20-43F7BE571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0041" y="4077004"/>
                  <a:ext cx="2583977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2128" t="-566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BC7F3A-69F8-144C-A59A-5BAAACECE95C}"/>
                </a:ext>
              </a:extLst>
            </p:cNvPr>
            <p:cNvCxnSpPr>
              <a:cxnSpLocks/>
            </p:cNvCxnSpPr>
            <p:nvPr/>
          </p:nvCxnSpPr>
          <p:spPr>
            <a:xfrm>
              <a:off x="8643074" y="3598369"/>
              <a:ext cx="1378930" cy="4786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71B5E46-B7B7-4CE6-A5C9-075398EB26C3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074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1A0A-33C4-3146-BA30-E1AABFAF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Optimization M-step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Goal of M-step:</a:t>
                </a:r>
              </a:p>
              <a:p>
                <a:pPr lvl="1"/>
                <a:r>
                  <a:rPr lang="en-CN" dirty="0"/>
                  <a:t>Use the identified important rules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CN" dirty="0"/>
                  <a:t> to update the reasoning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N" dirty="0"/>
                  <a:t> and rule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CN" dirty="0"/>
              </a:p>
              <a:p>
                <a:r>
                  <a:rPr lang="en-CN" dirty="0"/>
                  <a:t>For each </a:t>
                </a:r>
                <a:r>
                  <a:rPr lang="en-US" dirty="0"/>
                  <a:t>query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answer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/>
                  <a:t>:</a:t>
                </a:r>
              </a:p>
              <a:p>
                <a:pPr lvl="1"/>
                <a:r>
                  <a:rPr lang="en-CN" dirty="0"/>
                  <a:t>Reasoning predictor:</a:t>
                </a:r>
              </a:p>
              <a:p>
                <a:pPr lvl="2"/>
                <a:r>
                  <a:rPr lang="en-CN" sz="2400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  <a:p>
                <a:pPr lvl="1"/>
                <a:r>
                  <a:rPr lang="en-CN" dirty="0"/>
                  <a:t>Rule generator:</a:t>
                </a:r>
              </a:p>
              <a:p>
                <a:pPr lvl="2"/>
                <a:r>
                  <a:rPr lang="en-CN" sz="2400" dirty="0"/>
                  <a:t>Maximize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𝑟𝑢𝑙𝑒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RN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𝑟𝑢𝑙𝑒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 b="-5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97124F-E233-9A4F-BECD-132E10C4DAB0}"/>
              </a:ext>
            </a:extLst>
          </p:cNvPr>
          <p:cNvSpPr txBox="1"/>
          <p:nvPr/>
        </p:nvSpPr>
        <p:spPr>
          <a:xfrm>
            <a:off x="4055031" y="565322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probability of each identified important logic rule</a:t>
            </a:r>
            <a:endParaRPr lang="en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5B83A5-9D9D-0943-AB1E-F3E2147D3B67}"/>
              </a:ext>
            </a:extLst>
          </p:cNvPr>
          <p:cNvCxnSpPr>
            <a:cxnSpLocks/>
          </p:cNvCxnSpPr>
          <p:nvPr/>
        </p:nvCxnSpPr>
        <p:spPr>
          <a:xfrm>
            <a:off x="7170821" y="5455920"/>
            <a:ext cx="69466" cy="2329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EC40957-63B2-49E4-ACFD-4C6851B26752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931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9E60-6456-5842-8D5C-6D4D1DF6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Workflow of EM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C79AFB-1FD0-473D-9555-12F932FFAE9E}"/>
              </a:ext>
            </a:extLst>
          </p:cNvPr>
          <p:cNvGrpSpPr/>
          <p:nvPr/>
        </p:nvGrpSpPr>
        <p:grpSpPr>
          <a:xfrm>
            <a:off x="3211604" y="1368776"/>
            <a:ext cx="5768789" cy="4478020"/>
            <a:chOff x="3048000" y="1742307"/>
            <a:chExt cx="6096001" cy="4732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EF6210-77A6-0742-A6A5-3550445E3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1742307"/>
              <a:ext cx="6096000" cy="12924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F023C8-1394-284A-ADB0-4DA5B9FE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1" y="3462069"/>
              <a:ext cx="6096000" cy="12924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B04D35-D430-664F-8E48-1D48A648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1" y="5181831"/>
              <a:ext cx="6095999" cy="1292494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4FA6CE3-503C-45A7-9F8F-55478EB36E2D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323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1A0A-33C4-3146-BA30-E1AABFAF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Experimental Setup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N" dirty="0"/>
                  <a:t>Data</a:t>
                </a:r>
              </a:p>
              <a:p>
                <a:pPr lvl="1"/>
                <a:r>
                  <a:rPr lang="en-CN" dirty="0"/>
                  <a:t>A set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 dirty="0"/>
                  <a:t>-triplets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  <a:p>
                <a:r>
                  <a:rPr lang="en-CN" dirty="0"/>
                  <a:t>Training</a:t>
                </a:r>
              </a:p>
              <a:p>
                <a:pPr lvl="1"/>
                <a:r>
                  <a:rPr lang="en-CN" dirty="0"/>
                  <a:t>Randomly sample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Form the question and answer as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Form the background knowledge graph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Treat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CN" dirty="0"/>
                  <a:t> as each training instance</a:t>
                </a:r>
              </a:p>
              <a:p>
                <a:r>
                  <a:rPr lang="en-CN" dirty="0"/>
                  <a:t>Testing</a:t>
                </a:r>
              </a:p>
              <a:p>
                <a:pPr lvl="1"/>
                <a:r>
                  <a:rPr lang="en-CN" dirty="0"/>
                  <a:t>Form the background knowledge graph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FEEFD-0592-B44C-90F7-9F9DA5B4E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55B3390-DC86-40AC-B7A7-B7871E4128C8}"/>
              </a:ext>
            </a:extLst>
          </p:cNvPr>
          <p:cNvSpPr txBox="1"/>
          <p:nvPr/>
        </p:nvSpPr>
        <p:spPr>
          <a:xfrm>
            <a:off x="874058" y="5932598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Meng Qu*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Junkun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Chen* et al. </a:t>
            </a:r>
            <a:r>
              <a:rPr lang="en-US" altLang="zh-CN" dirty="0" err="1">
                <a:solidFill>
                  <a:srgbClr val="222222"/>
                </a:solidFill>
              </a:rPr>
              <a:t>RNNLogic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Learning logic rules for reasoning on knowledge graphs.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ICLR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74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E777-34F6-7348-9CBF-E5E4A096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440FB-A529-AE45-AC49-1AE1FCF7D9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logical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Prolog)</a:t>
            </a:r>
          </a:p>
          <a:p>
            <a:pPr lvl="1"/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….</a:t>
            </a:r>
            <a:endParaRPr lang="en-CA" altLang="zh-CN" dirty="0"/>
          </a:p>
          <a:p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EE32DC-5231-4C33-B324-140F59CCACCB}"/>
              </a:ext>
            </a:extLst>
          </p:cNvPr>
          <p:cNvGrpSpPr/>
          <p:nvPr/>
        </p:nvGrpSpPr>
        <p:grpSpPr>
          <a:xfrm>
            <a:off x="6592903" y="3521362"/>
            <a:ext cx="4263594" cy="2808333"/>
            <a:chOff x="6336227" y="3517871"/>
            <a:chExt cx="4438650" cy="2923638"/>
          </a:xfrm>
        </p:grpSpPr>
        <p:pic>
          <p:nvPicPr>
            <p:cNvPr id="4098" name="Picture 2" descr="A Markov logic network program and its grounding relative to two... |  Download Scientific Diagram">
              <a:extLst>
                <a:ext uri="{FF2B5EF4-FFF2-40B4-BE49-F238E27FC236}">
                  <a16:creationId xmlns:a16="http://schemas.microsoft.com/office/drawing/2014/main" id="{645706BE-6558-0F47-977E-FD52090A0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227" y="3517871"/>
              <a:ext cx="443865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269BDE-8B82-E842-A6A2-63D0A82ACBD1}"/>
                </a:ext>
              </a:extLst>
            </p:cNvPr>
            <p:cNvSpPr txBox="1"/>
            <p:nvPr/>
          </p:nvSpPr>
          <p:spPr>
            <a:xfrm>
              <a:off x="7214255" y="6041399"/>
              <a:ext cx="2682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</a:rPr>
                <a:t>Markov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Logic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Networks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613BE-A5CB-42BF-8FB0-5A5FD3114D0D}"/>
              </a:ext>
            </a:extLst>
          </p:cNvPr>
          <p:cNvGrpSpPr/>
          <p:nvPr/>
        </p:nvGrpSpPr>
        <p:grpSpPr>
          <a:xfrm>
            <a:off x="1162505" y="3469677"/>
            <a:ext cx="4263594" cy="3132535"/>
            <a:chOff x="1114380" y="3452874"/>
            <a:chExt cx="4438650" cy="3261152"/>
          </a:xfrm>
        </p:grpSpPr>
        <p:pic>
          <p:nvPicPr>
            <p:cNvPr id="4100" name="Picture 4" descr="Prolog Examples">
              <a:extLst>
                <a:ext uri="{FF2B5EF4-FFF2-40B4-BE49-F238E27FC236}">
                  <a16:creationId xmlns:a16="http://schemas.microsoft.com/office/drawing/2014/main" id="{8DC89CDE-DBCD-EA46-9DF7-B9C1E154C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7"/>
            <a:stretch/>
          </p:blipFill>
          <p:spPr bwMode="auto">
            <a:xfrm>
              <a:off x="1114380" y="3452874"/>
              <a:ext cx="4438650" cy="285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976328-0F6F-1747-A14D-F95A8AA4FC59}"/>
                </a:ext>
              </a:extLst>
            </p:cNvPr>
            <p:cNvSpPr txBox="1"/>
            <p:nvPr/>
          </p:nvSpPr>
          <p:spPr>
            <a:xfrm>
              <a:off x="2899099" y="6313916"/>
              <a:ext cx="869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</a:rPr>
                <a:t>Prolog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624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3AEF-1CC0-2048-9D6B-2910BF80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Main Results on FB15k-237 and WN18RR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8FB7-7F15-8042-8367-58C81EE6A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RNNLogic outperforms all rule learning methods</a:t>
            </a:r>
          </a:p>
          <a:p>
            <a:r>
              <a:rPr lang="en-CN" dirty="0"/>
              <a:t>RNNLogic achieves comparable results to state-of-the-art knowledge graph embedding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7454F-495D-AF4D-94FD-F0810D49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13" y="3248820"/>
            <a:ext cx="9307773" cy="343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2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3AEF-1CC0-2048-9D6B-2910BF80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Main Results on Kinship and UMLS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8FB7-7F15-8042-8367-58C81EE6A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RNNLogic outperforms all the methods</a:t>
            </a:r>
          </a:p>
          <a:p>
            <a:r>
              <a:rPr lang="en-CN" dirty="0"/>
              <a:t>RNNLogic achieves comparable results to state-of-the-art knowledge graph embedding methods even without using embedding in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5A04C-9F9A-D840-95D3-2C5FC019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00" y="3281748"/>
            <a:ext cx="9306000" cy="32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7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77A-C187-2744-953B-6238EA6D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Performace w.r.t. the Number of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DC86-8B41-5A4B-AA0F-A1D425CC0D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Generate different numbers of logic rules with different methods</a:t>
            </a:r>
          </a:p>
          <a:p>
            <a:r>
              <a:rPr lang="en-CN" dirty="0"/>
              <a:t>Train reasoning predictors with these rules to evaluate the results</a:t>
            </a:r>
          </a:p>
          <a:p>
            <a:r>
              <a:rPr lang="en-CN" dirty="0"/>
              <a:t>RNNLogic achieves competitive results even with 10 rules per 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4F5C9-689C-4844-86A6-FE1DA307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30" y="3429000"/>
            <a:ext cx="7983940" cy="31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1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77A-C187-2744-953B-6238EA6D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DC86-8B41-5A4B-AA0F-A1D425CC0D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N" dirty="0"/>
              <a:t>The logic rules generated by RNNLogic are meaningful and diverse</a:t>
            </a:r>
          </a:p>
          <a:p>
            <a:pPr lvl="1"/>
            <a:r>
              <a:rPr lang="en-CN" dirty="0"/>
              <a:t>Rule 1 is a subrelation rule</a:t>
            </a:r>
          </a:p>
          <a:p>
            <a:pPr lvl="1"/>
            <a:r>
              <a:rPr lang="en-CN" dirty="0"/>
              <a:t>Rule 3&amp;4 are two-hop compositional rules</a:t>
            </a:r>
          </a:p>
          <a:p>
            <a:pPr lvl="1"/>
            <a:r>
              <a:rPr lang="en-CN" dirty="0"/>
              <a:t>Others have more complicated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A5C2B-C8C6-5040-8B48-F949C4D6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1" y="4038552"/>
            <a:ext cx="11778018" cy="16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30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B172-A0E6-9942-8ADC-6764AFCA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More Examples of Learned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E0AE-7707-0443-9D5D-C3FA248908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18375D-D7DB-4DB4-9C6E-5773B14681DD}"/>
              </a:ext>
            </a:extLst>
          </p:cNvPr>
          <p:cNvGrpSpPr/>
          <p:nvPr/>
        </p:nvGrpSpPr>
        <p:grpSpPr>
          <a:xfrm>
            <a:off x="455049" y="1774619"/>
            <a:ext cx="11159116" cy="4549404"/>
            <a:chOff x="696000" y="1835633"/>
            <a:chExt cx="10942200" cy="4460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AF3DB2-3913-134D-B065-32C884A9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000" y="1835633"/>
              <a:ext cx="5400000" cy="3703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9922BF-9643-7B4F-B0EE-4A265749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200" y="1871732"/>
              <a:ext cx="5400000" cy="4424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991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452E8-8E35-4F72-8146-DADAC540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Limitations of Stochastic Logic Programming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4E8EA-22C3-4927-B278-E197F98C0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Use backward chaining to predict an answer</a:t>
            </a:r>
          </a:p>
          <a:p>
            <a:pPr lvl="1"/>
            <a:r>
              <a:rPr lang="en-US" altLang="zh-CN" dirty="0"/>
              <a:t>Require a set of predefined logic rules</a:t>
            </a:r>
          </a:p>
          <a:p>
            <a:pPr lvl="1"/>
            <a:r>
              <a:rPr lang="en-US" altLang="zh-CN" dirty="0"/>
              <a:t>Require a weight for each logic rules</a:t>
            </a:r>
          </a:p>
          <a:p>
            <a:endParaRPr lang="en-US" altLang="zh-CN" dirty="0"/>
          </a:p>
          <a:p>
            <a:r>
              <a:rPr lang="en-US" altLang="zh-CN" dirty="0"/>
              <a:t>Can we combine stochastic logic programming with inductive logic programming?</a:t>
            </a:r>
          </a:p>
        </p:txBody>
      </p:sp>
    </p:spTree>
    <p:extLst>
      <p:ext uri="{BB962C8B-B14F-4D97-AF65-F5344CB8AC3E}">
        <p14:creationId xmlns:p14="http://schemas.microsoft.com/office/powerpoint/2010/main" val="608253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BFC11-0959-4DDB-8AF7-6B81D330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C8DD45-E5E0-4CB8-87E2-044449DA291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Consider the set of all </a:t>
                </a:r>
                <a:r>
                  <a:rPr lang="en-US" altLang="zh-CN" b="1" dirty="0"/>
                  <a:t>chain-like logic rules</a:t>
                </a:r>
                <a:r>
                  <a:rPr lang="en-US" altLang="zh-CN" dirty="0"/>
                  <a:t> within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𝑓𝑎𝑡h𝑒𝑟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𝑚𝑜𝑡h𝑒𝑟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h𝑢𝑠𝑏𝑎𝑛𝑑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Learn a weight for each rule</a:t>
                </a:r>
              </a:p>
              <a:p>
                <a:r>
                  <a:rPr lang="en-US" altLang="zh-CN" dirty="0"/>
                  <a:t>Integrate the results from all rules for reasoning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Important rules are associated with larger learned weights and can be visualized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C8DD45-E5E0-4CB8-87E2-044449DA2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2679FD8-B779-41E9-A8C3-998B827DD70D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447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CEBB64-DC87-4DE5-899C-8DA09B1366D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Weight of a chain-like rule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weight of this rule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Inference: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Issue: the number of rules for a given head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Infeasible to learn a separate weight for each rule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0CEBB64-DC87-4DE5-899C-8DA09B13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59BC430-A391-4356-9C00-C7EC2BBB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E04D0D-CD66-4785-B580-41C86D697EBE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7646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7C49D7-C99E-4C6F-8369-E4388EB30F6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Issue: the number of rules for a given head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Assume the weight is a product of the weights for each intermediate step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Parameterize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b="0" dirty="0"/>
                  <a:t> as an output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en-US" altLang="zh-CN" dirty="0"/>
                  <a:t>Now the inference is tractable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sub>
                            </m:sSub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</m:sSub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27C49D7-C99E-4C6F-8369-E4388EB30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043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3BBC60C-D640-402C-A586-DBF71F92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7E5502-6AC6-4196-84D2-D9EECBCDA9D4}"/>
                  </a:ext>
                </a:extLst>
              </p:cNvPr>
              <p:cNvSpPr txBox="1"/>
              <p:nvPr/>
            </p:nvSpPr>
            <p:spPr>
              <a:xfrm>
                <a:off x="403411" y="5448781"/>
                <a:ext cx="42806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0" dirty="0">
                    <a:solidFill>
                      <a:schemeClr val="accent1"/>
                    </a:solidFill>
                  </a:rPr>
                  <a:t>sum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ℛ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 rule groundings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7E5502-6AC6-4196-84D2-D9EECBCDA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5448781"/>
                <a:ext cx="4280648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DC9A75-6A10-4E04-9BDB-CD81280B8CB3}"/>
                  </a:ext>
                </a:extLst>
              </p:cNvPr>
              <p:cNvSpPr txBox="1"/>
              <p:nvPr/>
            </p:nvSpPr>
            <p:spPr>
              <a:xfrm>
                <a:off x="6849035" y="5448781"/>
                <a:ext cx="46123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0" dirty="0">
                    <a:solidFill>
                      <a:schemeClr val="accent1"/>
                    </a:solidFill>
                  </a:rPr>
                  <a:t>product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transition steps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DC9A75-6A10-4E04-9BDB-CD81280B8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35" y="5448781"/>
                <a:ext cx="4612342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975EF35A-6B66-4A54-8C24-70F2EB986D8E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B2089384-B42E-4F8D-9CCA-BBD18E42B26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543735" y="5195047"/>
            <a:ext cx="82924" cy="253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B06BFE21-1EE2-4D79-AE12-60FAC2FBBC5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036424" y="5195047"/>
            <a:ext cx="118782" cy="253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10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C499972-BBB9-4A00-BFFD-244994CBCD3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/>
                  <a:t> to find all the answers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,?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b="0" dirty="0"/>
                  <a:t>Initialization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a one-hot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C499972-BBB9-4A00-BFFD-244994CBC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3E48ECB-9BF1-4A9D-9A0D-13FF31E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NeuralLP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A17878-5C06-4F12-A3B9-9EE05A5F4F8A}"/>
              </a:ext>
            </a:extLst>
          </p:cNvPr>
          <p:cNvSpPr txBox="1"/>
          <p:nvPr/>
        </p:nvSpPr>
        <p:spPr>
          <a:xfrm>
            <a:off x="3729319" y="3559345"/>
            <a:ext cx="3016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attention over memory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78DE6E-53BC-4546-AC10-A6282E27CCB8}"/>
              </a:ext>
            </a:extLst>
          </p:cNvPr>
          <p:cNvSpPr txBox="1"/>
          <p:nvPr/>
        </p:nvSpPr>
        <p:spPr>
          <a:xfrm>
            <a:off x="470649" y="3559345"/>
            <a:ext cx="3016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</a:rPr>
              <a:t>predicted by controller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A2F24A-FE6B-4016-B544-40AA2D0A4DAA}"/>
              </a:ext>
            </a:extLst>
          </p:cNvPr>
          <p:cNvSpPr txBox="1"/>
          <p:nvPr/>
        </p:nvSpPr>
        <p:spPr>
          <a:xfrm>
            <a:off x="838200" y="593467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Fan Yang, Zhilin Yang, and William W. Cohen. Differentiable learning of logical rules for knowledge base reasoning.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NIPS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 2017.</a:t>
            </a:r>
            <a:endParaRPr lang="zh-CN" altLang="en-US" dirty="0"/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D6E8DD7F-26AF-4F54-A8D1-BC31B5428587}"/>
              </a:ext>
            </a:extLst>
          </p:cNvPr>
          <p:cNvCxnSpPr>
            <a:cxnSpLocks/>
          </p:cNvCxnSpPr>
          <p:nvPr/>
        </p:nvCxnSpPr>
        <p:spPr>
          <a:xfrm flipH="1">
            <a:off x="2407024" y="3338170"/>
            <a:ext cx="376517" cy="28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81DB2DE5-E2EC-4673-B538-6EABB3771162}"/>
              </a:ext>
            </a:extLst>
          </p:cNvPr>
          <p:cNvCxnSpPr>
            <a:cxnSpLocks/>
          </p:cNvCxnSpPr>
          <p:nvPr/>
        </p:nvCxnSpPr>
        <p:spPr>
          <a:xfrm>
            <a:off x="4742329" y="3338170"/>
            <a:ext cx="239805" cy="28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F12867-346E-4D50-85D6-03CBBCAC4896}"/>
              </a:ext>
            </a:extLst>
          </p:cNvPr>
          <p:cNvGrpSpPr/>
          <p:nvPr/>
        </p:nvGrpSpPr>
        <p:grpSpPr>
          <a:xfrm>
            <a:off x="6438542" y="3167250"/>
            <a:ext cx="5117791" cy="2560294"/>
            <a:chOff x="6516155" y="3603205"/>
            <a:chExt cx="5117791" cy="25602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2F1181A-0EF2-4946-B67F-0816D263C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155" y="3603205"/>
              <a:ext cx="5117791" cy="25602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6E9F75-0DFC-4161-8F9B-0711B7C06C37}"/>
                    </a:ext>
                  </a:extLst>
                </p:cNvPr>
                <p:cNvSpPr txBox="1"/>
                <p:nvPr/>
              </p:nvSpPr>
              <p:spPr>
                <a:xfrm>
                  <a:off x="11242802" y="4362670"/>
                  <a:ext cx="351630" cy="3077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6E9F75-0DFC-4161-8F9B-0711B7C06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802" y="4362670"/>
                  <a:ext cx="35163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A926BB5-9F5E-4F02-B066-FBC1829B610D}"/>
                    </a:ext>
                  </a:extLst>
                </p:cNvPr>
                <p:cNvSpPr txBox="1"/>
                <p:nvPr/>
              </p:nvSpPr>
              <p:spPr>
                <a:xfrm>
                  <a:off x="11242802" y="5559424"/>
                  <a:ext cx="351630" cy="3270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A926BB5-9F5E-4F02-B066-FBC1829B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802" y="5559424"/>
                  <a:ext cx="351630" cy="327077"/>
                </a:xfrm>
                <a:prstGeom prst="rect">
                  <a:avLst/>
                </a:prstGeom>
                <a:blipFill>
                  <a:blip r:embed="rId5"/>
                  <a:stretch>
                    <a:fillRect r="-29825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964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宋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12465</TotalTime>
  <Words>7653</Words>
  <Application>Microsoft Macintosh PowerPoint</Application>
  <PresentationFormat>Widescreen</PresentationFormat>
  <Paragraphs>1265</Paragraphs>
  <Slides>144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Google Sans</vt:lpstr>
      <vt:lpstr>Linux Libertine</vt:lpstr>
      <vt:lpstr>Arial</vt:lpstr>
      <vt:lpstr>Calibri</vt:lpstr>
      <vt:lpstr>Cambria Math</vt:lpstr>
      <vt:lpstr>Times New Roman</vt:lpstr>
      <vt:lpstr>Office Theme</vt:lpstr>
      <vt:lpstr>BMP 图像</vt:lpstr>
      <vt:lpstr>Reasoning on Knowledge Graphs: Symbolic or Neural?</vt:lpstr>
      <vt:lpstr>Knowledge Graphs</vt:lpstr>
      <vt:lpstr>Recommendation in E-commerce</vt:lpstr>
      <vt:lpstr>Question Answering</vt:lpstr>
      <vt:lpstr>Drug Repurposing</vt:lpstr>
      <vt:lpstr>Information Retrieval</vt:lpstr>
      <vt:lpstr>Reasoning on Knowledge Graphs</vt:lpstr>
      <vt:lpstr>Reasoning in Continuous Space</vt:lpstr>
      <vt:lpstr>Reasoning in Symbolic Space</vt:lpstr>
      <vt:lpstr>Neural-Symbolic Reasoning</vt:lpstr>
      <vt:lpstr>Logical Rule Induction/Learning</vt:lpstr>
      <vt:lpstr>Roadmap</vt:lpstr>
      <vt:lpstr>Roadmap</vt:lpstr>
      <vt:lpstr>Neural Methods</vt:lpstr>
      <vt:lpstr>TransE</vt:lpstr>
      <vt:lpstr>TransE</vt:lpstr>
      <vt:lpstr>ComplEx</vt:lpstr>
      <vt:lpstr>ComplEx</vt:lpstr>
      <vt:lpstr>RotatE</vt:lpstr>
      <vt:lpstr>RotatE</vt:lpstr>
      <vt:lpstr>RotatE</vt:lpstr>
      <vt:lpstr>Model the Relation Patterns with RotatE</vt:lpstr>
      <vt:lpstr>Model the Relation Patterns with RotatE</vt:lpstr>
      <vt:lpstr>Relation Patterns in Previous Methods </vt:lpstr>
      <vt:lpstr>QuatE</vt:lpstr>
      <vt:lpstr>QuatE</vt:lpstr>
      <vt:lpstr>Neural Methods</vt:lpstr>
      <vt:lpstr>RGCN</vt:lpstr>
      <vt:lpstr>GraIL</vt:lpstr>
      <vt:lpstr>Benchmark Datasets</vt:lpstr>
      <vt:lpstr>Evaluation</vt:lpstr>
      <vt:lpstr>Benchmark Results</vt:lpstr>
      <vt:lpstr>Large-Scale Datasets </vt:lpstr>
      <vt:lpstr>Open Source Packages</vt:lpstr>
      <vt:lpstr>Roadmap</vt:lpstr>
      <vt:lpstr>Logic Programming</vt:lpstr>
      <vt:lpstr>Inference Algorithms</vt:lpstr>
      <vt:lpstr>Inference Algorithms</vt:lpstr>
      <vt:lpstr>Logic Programming in Probabilistic Ways</vt:lpstr>
      <vt:lpstr>Bayesian Logic Programming</vt:lpstr>
      <vt:lpstr>ProbLog / DeepProbLog</vt:lpstr>
      <vt:lpstr>Markov Logic Programming</vt:lpstr>
      <vt:lpstr>Markov Logic Programming</vt:lpstr>
      <vt:lpstr>Stochastic Logic Programming</vt:lpstr>
      <vt:lpstr>Stochastic Logic Programming</vt:lpstr>
      <vt:lpstr>TensorLog</vt:lpstr>
      <vt:lpstr>TensorLog</vt:lpstr>
      <vt:lpstr>Roadmap</vt:lpstr>
      <vt:lpstr>Markov Logic Programming Based</vt:lpstr>
      <vt:lpstr>Markov Logic Networks</vt:lpstr>
      <vt:lpstr>Pros and Cons</vt:lpstr>
      <vt:lpstr>Knowledge Graph Embeddings</vt:lpstr>
      <vt:lpstr>Pros and Cons</vt:lpstr>
      <vt:lpstr>Probabilistic Logic Neural Networks for Reasoning</vt:lpstr>
      <vt:lpstr>pLogicNet</vt:lpstr>
      <vt:lpstr>Inference</vt:lpstr>
      <vt:lpstr>Inference</vt:lpstr>
      <vt:lpstr>Learning</vt:lpstr>
      <vt:lpstr>Learning</vt:lpstr>
      <vt:lpstr>Performance of Link Prediction</vt:lpstr>
      <vt:lpstr>Stochastic Logic Programming Based</vt:lpstr>
      <vt:lpstr>TensorLog</vt:lpstr>
      <vt:lpstr>ProPPR</vt:lpstr>
      <vt:lpstr>ProPPR</vt:lpstr>
      <vt:lpstr>Source Codes </vt:lpstr>
      <vt:lpstr>Roadmap</vt:lpstr>
      <vt:lpstr>Learning Logic Rules</vt:lpstr>
      <vt:lpstr>Inductive Logic Programming</vt:lpstr>
      <vt:lpstr>Inductive Logic Programming</vt:lpstr>
      <vt:lpstr>Limitations of Traditional ILP</vt:lpstr>
      <vt:lpstr>Differentiable ILP</vt:lpstr>
      <vt:lpstr>Differentiable ILP</vt:lpstr>
      <vt:lpstr>Differentiable ILP</vt:lpstr>
      <vt:lpstr>Differentiable ILP</vt:lpstr>
      <vt:lpstr>Neural Theorem Prover</vt:lpstr>
      <vt:lpstr>Neural Theorem Prover</vt:lpstr>
      <vt:lpstr>RNNLogic</vt:lpstr>
      <vt:lpstr>Chain-like Rules</vt:lpstr>
      <vt:lpstr>Probabilistic Formalization</vt:lpstr>
      <vt:lpstr>Rule Generator p_θ (z│q)</vt:lpstr>
      <vt:lpstr>Rule Generator p_θ (z│q)</vt:lpstr>
      <vt:lpstr>Reasoning Predictor p_w (a│G,q,z)</vt:lpstr>
      <vt:lpstr>Reasoning Predictor p_w (a│G,q,z)</vt:lpstr>
      <vt:lpstr>Optimization</vt:lpstr>
      <vt:lpstr>Optimization E-step</vt:lpstr>
      <vt:lpstr>Optimization E-step</vt:lpstr>
      <vt:lpstr>Optimization M-step</vt:lpstr>
      <vt:lpstr>Workflow of EM</vt:lpstr>
      <vt:lpstr>Experimental Setup</vt:lpstr>
      <vt:lpstr>Main Results on FB15k-237 and WN18RR</vt:lpstr>
      <vt:lpstr>Main Results on Kinship and UMLS</vt:lpstr>
      <vt:lpstr>Performace w.r.t. the Number of Rules</vt:lpstr>
      <vt:lpstr>Case Study</vt:lpstr>
      <vt:lpstr>More Examples of Learned Rules</vt:lpstr>
      <vt:lpstr>Limitations of Stochastic Logic Programming</vt:lpstr>
      <vt:lpstr>NeuralLP</vt:lpstr>
      <vt:lpstr>NeuralLP</vt:lpstr>
      <vt:lpstr>NeuralLP</vt:lpstr>
      <vt:lpstr>NeuralLP</vt:lpstr>
      <vt:lpstr>NeuralLP</vt:lpstr>
      <vt:lpstr>NeuralLP</vt:lpstr>
      <vt:lpstr>NeuralLP</vt:lpstr>
      <vt:lpstr>DeepPath</vt:lpstr>
      <vt:lpstr>DeepPath</vt:lpstr>
      <vt:lpstr>DeepPath</vt:lpstr>
      <vt:lpstr>Neural Bellman-Ford Networks</vt:lpstr>
      <vt:lpstr>Path Formulation</vt:lpstr>
      <vt:lpstr>Path Formulation</vt:lpstr>
      <vt:lpstr>Path Formulation</vt:lpstr>
      <vt:lpstr>Path Formulation</vt:lpstr>
      <vt:lpstr>Path Formulation</vt:lpstr>
      <vt:lpstr>Make It Better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</vt:lpstr>
      <vt:lpstr>Generalized Bellman-Ford Algorithm</vt:lpstr>
      <vt:lpstr>Neural Parameterization</vt:lpstr>
      <vt:lpstr>Neural Parameterization</vt:lpstr>
      <vt:lpstr>Bi-directional BFS sampling</vt:lpstr>
      <vt:lpstr>Interpretation</vt:lpstr>
      <vt:lpstr>Results</vt:lpstr>
      <vt:lpstr>Results</vt:lpstr>
      <vt:lpstr>Results</vt:lpstr>
      <vt:lpstr>Interpretation</vt:lpstr>
      <vt:lpstr>Interpretation</vt:lpstr>
      <vt:lpstr>Summary</vt:lpstr>
      <vt:lpstr>Beyond Chain-like Rules</vt:lpstr>
      <vt:lpstr>Other Rule Learning Approaches</vt:lpstr>
      <vt:lpstr>Source Codes</vt:lpstr>
      <vt:lpstr>Summary</vt:lpstr>
      <vt:lpstr>Summary</vt:lpstr>
      <vt:lpstr>Summary</vt:lpstr>
      <vt:lpstr>Summary</vt:lpstr>
      <vt:lpstr>Summary</vt:lpstr>
      <vt:lpstr>Complex Logical Query Answering</vt:lpstr>
      <vt:lpstr>Natural Language Processing</vt:lpstr>
      <vt:lpstr>Recommendation</vt:lpstr>
      <vt:lpstr>Drug Discovery</vt:lpstr>
      <vt:lpstr>Other Topics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Generative Models for Graph Generation</dc:title>
  <dc:creator>jian tang</dc:creator>
  <cp:lastModifiedBy>瞿 锰</cp:lastModifiedBy>
  <cp:revision>729</cp:revision>
  <dcterms:created xsi:type="dcterms:W3CDTF">2018-12-23T21:54:26Z</dcterms:created>
  <dcterms:modified xsi:type="dcterms:W3CDTF">2022-02-22T18:21:09Z</dcterms:modified>
</cp:coreProperties>
</file>